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1" r:id="rId5"/>
  </p:sldMasterIdLst>
  <p:notesMasterIdLst>
    <p:notesMasterId r:id="rId30"/>
  </p:notesMasterIdLst>
  <p:sldIdLst>
    <p:sldId id="263" r:id="rId6"/>
    <p:sldId id="292" r:id="rId7"/>
    <p:sldId id="1191" r:id="rId8"/>
    <p:sldId id="1255" r:id="rId9"/>
    <p:sldId id="1246" r:id="rId10"/>
    <p:sldId id="1256" r:id="rId11"/>
    <p:sldId id="1247" r:id="rId12"/>
    <p:sldId id="1263" r:id="rId13"/>
    <p:sldId id="1210" r:id="rId14"/>
    <p:sldId id="1264" r:id="rId15"/>
    <p:sldId id="1258" r:id="rId16"/>
    <p:sldId id="1248" r:id="rId17"/>
    <p:sldId id="1249" r:id="rId18"/>
    <p:sldId id="1250" r:id="rId19"/>
    <p:sldId id="1266" r:id="rId20"/>
    <p:sldId id="1252" r:id="rId21"/>
    <p:sldId id="1267" r:id="rId22"/>
    <p:sldId id="1268" r:id="rId23"/>
    <p:sldId id="1269" r:id="rId24"/>
    <p:sldId id="1253" r:id="rId25"/>
    <p:sldId id="1261" r:id="rId26"/>
    <p:sldId id="1254" r:id="rId27"/>
    <p:sldId id="1262" r:id="rId28"/>
    <p:sldId id="124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Weigel" initials="LW" lastIdx="8" clrIdx="0">
    <p:extLst>
      <p:ext uri="{19B8F6BF-5375-455C-9EA6-DF929625EA0E}">
        <p15:presenceInfo xmlns:p15="http://schemas.microsoft.com/office/powerpoint/2012/main" userId="Lori Weig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246"/>
    <a:srgbClr val="38788A"/>
    <a:srgbClr val="EEE4D0"/>
    <a:srgbClr val="AFDEB9"/>
    <a:srgbClr val="CCD4D7"/>
    <a:srgbClr val="E6E8EE"/>
    <a:srgbClr val="F4BCB0"/>
    <a:srgbClr val="F9D6CE"/>
    <a:srgbClr val="EB9885"/>
    <a:srgbClr val="3678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6"/>
    <p:restoredTop sz="94663"/>
  </p:normalViewPr>
  <p:slideViewPr>
    <p:cSldViewPr snapToGrid="0" snapToObjects="1">
      <p:cViewPr varScale="1">
        <p:scale>
          <a:sx n="123" d="100"/>
          <a:sy n="123" d="100"/>
        </p:scale>
        <p:origin x="208"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Right Direction</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2018</c:v>
                </c:pt>
                <c:pt idx="1">
                  <c:v>March 2019</c:v>
                </c:pt>
                <c:pt idx="2">
                  <c:v>June 2021</c:v>
                </c:pt>
              </c:strCache>
            </c:strRef>
          </c:cat>
          <c:val>
            <c:numRef>
              <c:f>Sheet1!$B$2:$B$4</c:f>
              <c:numCache>
                <c:formatCode>0%</c:formatCode>
                <c:ptCount val="3"/>
                <c:pt idx="0">
                  <c:v>0.61</c:v>
                </c:pt>
                <c:pt idx="1">
                  <c:v>0.56999999999999995</c:v>
                </c:pt>
                <c:pt idx="2">
                  <c:v>0.45</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Wrong Track</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2018</c:v>
                </c:pt>
                <c:pt idx="1">
                  <c:v>March 2019</c:v>
                </c:pt>
                <c:pt idx="2">
                  <c:v>June 2021</c:v>
                </c:pt>
              </c:strCache>
            </c:strRef>
          </c:cat>
          <c:val>
            <c:numRef>
              <c:f>Sheet1!$C$2:$C$4</c:f>
              <c:numCache>
                <c:formatCode>0%</c:formatCode>
                <c:ptCount val="3"/>
                <c:pt idx="0">
                  <c:v>0.26</c:v>
                </c:pt>
                <c:pt idx="1">
                  <c:v>0.38</c:v>
                </c:pt>
                <c:pt idx="2">
                  <c:v>0.48</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No Opinion/Not Sure</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2018</c:v>
                </c:pt>
                <c:pt idx="1">
                  <c:v>March 2019</c:v>
                </c:pt>
                <c:pt idx="2">
                  <c:v>June 2021</c:v>
                </c:pt>
              </c:strCache>
            </c:strRef>
          </c:cat>
          <c:val>
            <c:numRef>
              <c:f>Sheet1!$D$2:$D$4</c:f>
              <c:numCache>
                <c:formatCode>0%</c:formatCode>
                <c:ptCount val="3"/>
                <c:pt idx="0">
                  <c:v>0.13</c:v>
                </c:pt>
                <c:pt idx="1">
                  <c:v>0.04</c:v>
                </c:pt>
                <c:pt idx="2">
                  <c:v>0.06</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Trust A Great Deal Or Fair Amount</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Law Enforcement</c:v>
                </c:pt>
                <c:pt idx="1">
                  <c:v>Governor Tim Walz</c:v>
                </c:pt>
                <c:pt idx="2">
                  <c:v>The State Legislature</c:v>
                </c:pt>
                <c:pt idx="3">
                  <c:v>Minneapolis Mayor Jacob Frey</c:v>
                </c:pt>
              </c:strCache>
            </c:strRef>
          </c:cat>
          <c:val>
            <c:numRef>
              <c:f>Sheet1!$B$2:$B$5</c:f>
              <c:numCache>
                <c:formatCode>0%</c:formatCode>
                <c:ptCount val="4"/>
                <c:pt idx="0">
                  <c:v>0.69</c:v>
                </c:pt>
                <c:pt idx="1">
                  <c:v>0.5</c:v>
                </c:pt>
                <c:pt idx="2">
                  <c:v>0.36</c:v>
                </c:pt>
                <c:pt idx="3">
                  <c:v>0.32</c:v>
                </c:pt>
              </c:numCache>
            </c:numRef>
          </c:val>
          <c:extLst>
            <c:ext xmlns:c16="http://schemas.microsoft.com/office/drawing/2014/chart" uri="{C3380CC4-5D6E-409C-BE32-E72D297353CC}">
              <c16:uniqueId val="{00000000-A6EB-364C-8495-4A1A1B36920D}"/>
            </c:ext>
          </c:extLst>
        </c:ser>
        <c:ser>
          <c:idx val="1"/>
          <c:order val="1"/>
          <c:tx>
            <c:strRef>
              <c:f>Sheet1!$C$1</c:f>
              <c:strCache>
                <c:ptCount val="1"/>
                <c:pt idx="0">
                  <c:v>Trust A Little Or Not At All</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Law Enforcement</c:v>
                </c:pt>
                <c:pt idx="1">
                  <c:v>Governor Tim Walz</c:v>
                </c:pt>
                <c:pt idx="2">
                  <c:v>The State Legislature</c:v>
                </c:pt>
                <c:pt idx="3">
                  <c:v>Minneapolis Mayor Jacob Frey</c:v>
                </c:pt>
              </c:strCache>
            </c:strRef>
          </c:cat>
          <c:val>
            <c:numRef>
              <c:f>Sheet1!$C$2:$C$5</c:f>
              <c:numCache>
                <c:formatCode>0%</c:formatCode>
                <c:ptCount val="4"/>
                <c:pt idx="0">
                  <c:v>0.3</c:v>
                </c:pt>
                <c:pt idx="1">
                  <c:v>0.49</c:v>
                </c:pt>
                <c:pt idx="2">
                  <c:v>0.6</c:v>
                </c:pt>
                <c:pt idx="3">
                  <c:v>0.61</c:v>
                </c:pt>
              </c:numCache>
            </c:numRef>
          </c:val>
          <c:extLst>
            <c:ext xmlns:c16="http://schemas.microsoft.com/office/drawing/2014/chart" uri="{C3380CC4-5D6E-409C-BE32-E72D297353CC}">
              <c16:uniqueId val="{00000001-A6EB-364C-8495-4A1A1B36920D}"/>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Law Enforcement</c:v>
                </c:pt>
                <c:pt idx="1">
                  <c:v>Governor Tim Walz</c:v>
                </c:pt>
                <c:pt idx="2">
                  <c:v>The State Legislature</c:v>
                </c:pt>
                <c:pt idx="3">
                  <c:v>Minneapolis Mayor Jacob Frey</c:v>
                </c:pt>
              </c:strCache>
            </c:strRef>
          </c:cat>
          <c:val>
            <c:numRef>
              <c:f>Sheet1!$D$2:$D$5</c:f>
              <c:numCache>
                <c:formatCode>0%</c:formatCode>
                <c:ptCount val="4"/>
                <c:pt idx="0">
                  <c:v>0</c:v>
                </c:pt>
                <c:pt idx="1">
                  <c:v>0.01</c:v>
                </c:pt>
                <c:pt idx="2">
                  <c:v>0.03</c:v>
                </c:pt>
                <c:pt idx="3">
                  <c:v>7.0000000000000007E-2</c:v>
                </c:pt>
              </c:numCache>
            </c:numRef>
          </c:val>
          <c:extLst>
            <c:ext xmlns:c16="http://schemas.microsoft.com/office/drawing/2014/chart" uri="{C3380CC4-5D6E-409C-BE32-E72D297353CC}">
              <c16:uniqueId val="{00000002-A6EB-364C-8495-4A1A1B36920D}"/>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Trust A Great Deal Or Fair Amount</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Republicans</c:v>
                </c:pt>
                <c:pt idx="1">
                  <c:v>Independents</c:v>
                </c:pt>
                <c:pt idx="2">
                  <c:v>Democrats</c:v>
                </c:pt>
                <c:pt idx="3">
                  <c:v>Conservatives</c:v>
                </c:pt>
                <c:pt idx="4">
                  <c:v>Moderates</c:v>
                </c:pt>
                <c:pt idx="5">
                  <c:v>Liberals</c:v>
                </c:pt>
              </c:strCache>
            </c:strRef>
          </c:cat>
          <c:val>
            <c:numRef>
              <c:f>Sheet1!$B$2:$B$7</c:f>
              <c:numCache>
                <c:formatCode>0%</c:formatCode>
                <c:ptCount val="6"/>
                <c:pt idx="0">
                  <c:v>0.86</c:v>
                </c:pt>
                <c:pt idx="1">
                  <c:v>0.75</c:v>
                </c:pt>
                <c:pt idx="2">
                  <c:v>0.51</c:v>
                </c:pt>
                <c:pt idx="3">
                  <c:v>0.82</c:v>
                </c:pt>
                <c:pt idx="4">
                  <c:v>0.71</c:v>
                </c:pt>
                <c:pt idx="5">
                  <c:v>0.43</c:v>
                </c:pt>
              </c:numCache>
            </c:numRef>
          </c:val>
          <c:extLst>
            <c:ext xmlns:c16="http://schemas.microsoft.com/office/drawing/2014/chart" uri="{C3380CC4-5D6E-409C-BE32-E72D297353CC}">
              <c16:uniqueId val="{00000000-A6EB-364C-8495-4A1A1B36920D}"/>
            </c:ext>
          </c:extLst>
        </c:ser>
        <c:ser>
          <c:idx val="1"/>
          <c:order val="1"/>
          <c:tx>
            <c:strRef>
              <c:f>Sheet1!$C$1</c:f>
              <c:strCache>
                <c:ptCount val="1"/>
                <c:pt idx="0">
                  <c:v>Trust A Little Or Not At All</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Republicans</c:v>
                </c:pt>
                <c:pt idx="1">
                  <c:v>Independents</c:v>
                </c:pt>
                <c:pt idx="2">
                  <c:v>Democrats</c:v>
                </c:pt>
                <c:pt idx="3">
                  <c:v>Conservatives</c:v>
                </c:pt>
                <c:pt idx="4">
                  <c:v>Moderates</c:v>
                </c:pt>
                <c:pt idx="5">
                  <c:v>Liberals</c:v>
                </c:pt>
              </c:strCache>
            </c:strRef>
          </c:cat>
          <c:val>
            <c:numRef>
              <c:f>Sheet1!$C$2:$C$7</c:f>
              <c:numCache>
                <c:formatCode>0%</c:formatCode>
                <c:ptCount val="6"/>
                <c:pt idx="0">
                  <c:v>0.13</c:v>
                </c:pt>
                <c:pt idx="1">
                  <c:v>0.25</c:v>
                </c:pt>
                <c:pt idx="2">
                  <c:v>0.49</c:v>
                </c:pt>
                <c:pt idx="3">
                  <c:v>0.17</c:v>
                </c:pt>
                <c:pt idx="4">
                  <c:v>0.28000000000000003</c:v>
                </c:pt>
                <c:pt idx="5">
                  <c:v>0.56999999999999995</c:v>
                </c:pt>
              </c:numCache>
            </c:numRef>
          </c:val>
          <c:extLst>
            <c:ext xmlns:c16="http://schemas.microsoft.com/office/drawing/2014/chart" uri="{C3380CC4-5D6E-409C-BE32-E72D297353CC}">
              <c16:uniqueId val="{00000001-A6EB-364C-8495-4A1A1B36920D}"/>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Confident</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Sheet1!$B$2:$B$3</c:f>
              <c:numCache>
                <c:formatCode>0%</c:formatCode>
                <c:ptCount val="2"/>
                <c:pt idx="0">
                  <c:v>0.85</c:v>
                </c:pt>
                <c:pt idx="1">
                  <c:v>0.86</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not Confident</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Sheet1!$C$2:$C$3</c:f>
              <c:numCache>
                <c:formatCode>0%</c:formatCode>
                <c:ptCount val="2"/>
                <c:pt idx="0">
                  <c:v>0.14000000000000001</c:v>
                </c:pt>
                <c:pt idx="1">
                  <c:v>0.14000000000000001</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Sheet1!$D$2:$D$3</c:f>
              <c:numCache>
                <c:formatCode>0%</c:formatCode>
                <c:ptCount val="2"/>
                <c:pt idx="0">
                  <c:v>0</c:v>
                </c:pt>
                <c:pt idx="1">
                  <c:v>0</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Concerned</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Republicans</c:v>
                </c:pt>
                <c:pt idx="2">
                  <c:v>Independents</c:v>
                </c:pt>
                <c:pt idx="3">
                  <c:v>Democrats</c:v>
                </c:pt>
              </c:strCache>
            </c:strRef>
          </c:cat>
          <c:val>
            <c:numRef>
              <c:f>Sheet1!$B$2:$B$5</c:f>
              <c:numCache>
                <c:formatCode>0%</c:formatCode>
                <c:ptCount val="4"/>
                <c:pt idx="0">
                  <c:v>0.81</c:v>
                </c:pt>
                <c:pt idx="1">
                  <c:v>0.89</c:v>
                </c:pt>
                <c:pt idx="2">
                  <c:v>0.75</c:v>
                </c:pt>
                <c:pt idx="3">
                  <c:v>0.77</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Not Concerned</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Republicans</c:v>
                </c:pt>
                <c:pt idx="2">
                  <c:v>Independents</c:v>
                </c:pt>
                <c:pt idx="3">
                  <c:v>Democrats</c:v>
                </c:pt>
              </c:strCache>
            </c:strRef>
          </c:cat>
          <c:val>
            <c:numRef>
              <c:f>Sheet1!$C$2:$C$5</c:f>
              <c:numCache>
                <c:formatCode>0%</c:formatCode>
                <c:ptCount val="4"/>
                <c:pt idx="0">
                  <c:v>0.18</c:v>
                </c:pt>
                <c:pt idx="1">
                  <c:v>0.11</c:v>
                </c:pt>
                <c:pt idx="2">
                  <c:v>0.24</c:v>
                </c:pt>
                <c:pt idx="3">
                  <c:v>0.22</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Republicans</c:v>
                </c:pt>
                <c:pt idx="2">
                  <c:v>Independents</c:v>
                </c:pt>
                <c:pt idx="3">
                  <c:v>Democrats</c:v>
                </c:pt>
              </c:strCache>
            </c:strRef>
          </c:cat>
          <c:val>
            <c:numRef>
              <c:f>Sheet1!$D$2:$D$5</c:f>
              <c:numCache>
                <c:formatCode>0%</c:formatCode>
                <c:ptCount val="4"/>
                <c:pt idx="0">
                  <c:v>0.01</c:v>
                </c:pt>
                <c:pt idx="1">
                  <c:v>0</c:v>
                </c:pt>
                <c:pt idx="2">
                  <c:v>0.02</c:v>
                </c:pt>
                <c:pt idx="3">
                  <c:v>0.01</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Approve</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Sheet1!$B$2:$B$3</c:f>
              <c:numCache>
                <c:formatCode>0%</c:formatCode>
                <c:ptCount val="2"/>
                <c:pt idx="0">
                  <c:v>0.59</c:v>
                </c:pt>
                <c:pt idx="1">
                  <c:v>0.39</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Disapprove</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Sheet1!$C$2:$C$3</c:f>
              <c:numCache>
                <c:formatCode>0%</c:formatCode>
                <c:ptCount val="2"/>
                <c:pt idx="0">
                  <c:v>0.35</c:v>
                </c:pt>
                <c:pt idx="1">
                  <c:v>0.55000000000000004</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June 2020</c:v>
                </c:pt>
                <c:pt idx="1">
                  <c:v>June 2021</c:v>
                </c:pt>
              </c:strCache>
            </c:strRef>
          </c:cat>
          <c:val>
            <c:numRef>
              <c:f>Sheet1!$D$2:$D$3</c:f>
              <c:numCache>
                <c:formatCode>0%</c:formatCode>
                <c:ptCount val="2"/>
                <c:pt idx="0">
                  <c:v>0.03</c:v>
                </c:pt>
                <c:pt idx="1">
                  <c:v>0.05</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Concerned</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Twin Cities</c:v>
                </c:pt>
                <c:pt idx="2">
                  <c:v>MSP Suburbs</c:v>
                </c:pt>
                <c:pt idx="3">
                  <c:v>Rest Of State</c:v>
                </c:pt>
              </c:strCache>
            </c:strRef>
          </c:cat>
          <c:val>
            <c:numRef>
              <c:f>Sheet1!$B$2:$B$5</c:f>
              <c:numCache>
                <c:formatCode>0%</c:formatCode>
                <c:ptCount val="4"/>
                <c:pt idx="0">
                  <c:v>0.81</c:v>
                </c:pt>
                <c:pt idx="1">
                  <c:v>0.79</c:v>
                </c:pt>
                <c:pt idx="2">
                  <c:v>0.85</c:v>
                </c:pt>
                <c:pt idx="3">
                  <c:v>0.79</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Not Concerned</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Twin Cities</c:v>
                </c:pt>
                <c:pt idx="2">
                  <c:v>MSP Suburbs</c:v>
                </c:pt>
                <c:pt idx="3">
                  <c:v>Rest Of State</c:v>
                </c:pt>
              </c:strCache>
            </c:strRef>
          </c:cat>
          <c:val>
            <c:numRef>
              <c:f>Sheet1!$C$2:$C$5</c:f>
              <c:numCache>
                <c:formatCode>0%</c:formatCode>
                <c:ptCount val="4"/>
                <c:pt idx="0">
                  <c:v>0.18</c:v>
                </c:pt>
                <c:pt idx="1">
                  <c:v>0.21</c:v>
                </c:pt>
                <c:pt idx="2">
                  <c:v>0.15</c:v>
                </c:pt>
                <c:pt idx="3">
                  <c:v>0.19</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c:v>
                </c:pt>
                <c:pt idx="1">
                  <c:v>Twin Cities</c:v>
                </c:pt>
                <c:pt idx="2">
                  <c:v>MSP Suburbs</c:v>
                </c:pt>
                <c:pt idx="3">
                  <c:v>Rest Of State</c:v>
                </c:pt>
              </c:strCache>
            </c:strRef>
          </c:cat>
          <c:val>
            <c:numRef>
              <c:f>Sheet1!$D$2:$D$5</c:f>
              <c:numCache>
                <c:formatCode>0%</c:formatCode>
                <c:ptCount val="4"/>
                <c:pt idx="0">
                  <c:v>0</c:v>
                </c:pt>
                <c:pt idx="1">
                  <c:v>0</c:v>
                </c:pt>
                <c:pt idx="2">
                  <c:v>0</c:v>
                </c:pt>
                <c:pt idx="3">
                  <c:v>0.02</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7355644314402408"/>
        </c:manualLayout>
      </c:layout>
      <c:barChart>
        <c:barDir val="col"/>
        <c:grouping val="clustered"/>
        <c:varyColors val="0"/>
        <c:ser>
          <c:idx val="0"/>
          <c:order val="0"/>
          <c:tx>
            <c:strRef>
              <c:f>Sheet1!$B$1</c:f>
              <c:strCache>
                <c:ptCount val="1"/>
                <c:pt idx="0">
                  <c:v>Concerned</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Men 18-54</c:v>
                </c:pt>
                <c:pt idx="1">
                  <c:v>Men 55+</c:v>
                </c:pt>
                <c:pt idx="2">
                  <c:v>Women 18-54</c:v>
                </c:pt>
                <c:pt idx="3">
                  <c:v>Women 55+</c:v>
                </c:pt>
              </c:strCache>
            </c:strRef>
          </c:cat>
          <c:val>
            <c:numRef>
              <c:f>Sheet1!$B$2:$B$5</c:f>
              <c:numCache>
                <c:formatCode>0%</c:formatCode>
                <c:ptCount val="4"/>
                <c:pt idx="0">
                  <c:v>0.65</c:v>
                </c:pt>
                <c:pt idx="1">
                  <c:v>0.85</c:v>
                </c:pt>
                <c:pt idx="2">
                  <c:v>0.83</c:v>
                </c:pt>
                <c:pt idx="3">
                  <c:v>0.91</c:v>
                </c:pt>
              </c:numCache>
            </c:numRef>
          </c:val>
          <c:extLst>
            <c:ext xmlns:c16="http://schemas.microsoft.com/office/drawing/2014/chart" uri="{C3380CC4-5D6E-409C-BE32-E72D297353CC}">
              <c16:uniqueId val="{00000000-A8D8-F94C-BC53-D4F0476A962A}"/>
            </c:ext>
          </c:extLst>
        </c:ser>
        <c:ser>
          <c:idx val="1"/>
          <c:order val="1"/>
          <c:tx>
            <c:strRef>
              <c:f>Sheet1!$C$1</c:f>
              <c:strCache>
                <c:ptCount val="1"/>
                <c:pt idx="0">
                  <c:v>Not Concerned</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Men 18-54</c:v>
                </c:pt>
                <c:pt idx="1">
                  <c:v>Men 55+</c:v>
                </c:pt>
                <c:pt idx="2">
                  <c:v>Women 18-54</c:v>
                </c:pt>
                <c:pt idx="3">
                  <c:v>Women 55+</c:v>
                </c:pt>
              </c:strCache>
            </c:strRef>
          </c:cat>
          <c:val>
            <c:numRef>
              <c:f>Sheet1!$C$2:$C$5</c:f>
              <c:numCache>
                <c:formatCode>0%</c:formatCode>
                <c:ptCount val="4"/>
                <c:pt idx="0">
                  <c:v>0.32</c:v>
                </c:pt>
                <c:pt idx="1">
                  <c:v>0.14000000000000001</c:v>
                </c:pt>
                <c:pt idx="2">
                  <c:v>0.17</c:v>
                </c:pt>
                <c:pt idx="3">
                  <c:v>0.09</c:v>
                </c:pt>
              </c:numCache>
            </c:numRef>
          </c:val>
          <c:extLst>
            <c:ext xmlns:c16="http://schemas.microsoft.com/office/drawing/2014/chart" uri="{C3380CC4-5D6E-409C-BE32-E72D297353CC}">
              <c16:uniqueId val="{00000001-A8D8-F94C-BC53-D4F0476A962A}"/>
            </c:ext>
          </c:extLst>
        </c:ser>
        <c:ser>
          <c:idx val="2"/>
          <c:order val="2"/>
          <c:tx>
            <c:strRef>
              <c:f>Sheet1!$D$1</c:f>
              <c:strCache>
                <c:ptCount val="1"/>
                <c:pt idx="0">
                  <c:v>Don’t Know</c:v>
                </c:pt>
              </c:strCache>
            </c:strRef>
          </c:tx>
          <c:spPr>
            <a:solidFill>
              <a:srgbClr val="F6DC6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Men 18-54</c:v>
                </c:pt>
                <c:pt idx="1">
                  <c:v>Men 55+</c:v>
                </c:pt>
                <c:pt idx="2">
                  <c:v>Women 18-54</c:v>
                </c:pt>
                <c:pt idx="3">
                  <c:v>Women 55+</c:v>
                </c:pt>
              </c:strCache>
            </c:strRef>
          </c:cat>
          <c:val>
            <c:numRef>
              <c:f>Sheet1!$D$2:$D$5</c:f>
              <c:numCache>
                <c:formatCode>0%</c:formatCode>
                <c:ptCount val="4"/>
                <c:pt idx="0">
                  <c:v>0.03</c:v>
                </c:pt>
                <c:pt idx="1">
                  <c:v>0.01</c:v>
                </c:pt>
                <c:pt idx="2">
                  <c:v>0</c:v>
                </c:pt>
                <c:pt idx="3">
                  <c:v>0.02</c:v>
                </c:pt>
              </c:numCache>
            </c:numRef>
          </c:val>
          <c:extLst>
            <c:ext xmlns:c16="http://schemas.microsoft.com/office/drawing/2014/chart" uri="{C3380CC4-5D6E-409C-BE32-E72D297353CC}">
              <c16:uniqueId val="{00000001-EDD3-E342-B156-3E866DC7D1D1}"/>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8705415642226E-2"/>
          <c:y val="0"/>
          <c:w val="0.89324920691534138"/>
          <c:h val="0.98431865567676224"/>
        </c:manualLayout>
      </c:layout>
      <c:barChart>
        <c:barDir val="bar"/>
        <c:grouping val="clustered"/>
        <c:varyColors val="0"/>
        <c:ser>
          <c:idx val="0"/>
          <c:order val="0"/>
          <c:tx>
            <c:strRef>
              <c:f>Sheet1!$B$1</c:f>
              <c:strCache>
                <c:ptCount val="1"/>
                <c:pt idx="0">
                  <c:v>Total Favor</c:v>
                </c:pt>
              </c:strCache>
            </c:strRef>
          </c:tx>
          <c:spPr>
            <a:solidFill>
              <a:srgbClr val="36788A"/>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D-FAF1-2B44-873E-47AA29988A58}"/>
              </c:ext>
            </c:extLst>
          </c:dPt>
          <c:dLbls>
            <c:dLbl>
              <c:idx val="1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D-FAF1-2B44-873E-47AA29988A5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1">
                  <c:v>Shootings</c:v>
                </c:pt>
                <c:pt idx="2">
                  <c:v>Murder</c:v>
                </c:pt>
                <c:pt idx="3">
                  <c:v>Hate Crimes</c:v>
                </c:pt>
                <c:pt idx="4">
                  <c:v>Burglary And Break-ins</c:v>
                </c:pt>
                <c:pt idx="5">
                  <c:v>Gang-related Violence</c:v>
                </c:pt>
                <c:pt idx="6">
                  <c:v>Robbery And Mugging</c:v>
                </c:pt>
                <c:pt idx="7">
                  <c:v>Car Theft And Carjacking</c:v>
                </c:pt>
                <c:pt idx="8">
                  <c:v>Aggravated Assault</c:v>
                </c:pt>
                <c:pt idx="9">
                  <c:v>Rape</c:v>
                </c:pt>
                <c:pt idx="10">
                  <c:v>Larceny And Theft</c:v>
                </c:pt>
                <c:pt idx="11">
                  <c:v>Don’t Know/Refused</c:v>
                </c:pt>
              </c:strCache>
            </c:strRef>
          </c:cat>
          <c:val>
            <c:numRef>
              <c:f>Sheet1!$B$2:$B$13</c:f>
              <c:numCache>
                <c:formatCode>0%</c:formatCode>
                <c:ptCount val="12"/>
                <c:pt idx="0" formatCode="General">
                  <c:v>0</c:v>
                </c:pt>
                <c:pt idx="1">
                  <c:v>0.41</c:v>
                </c:pt>
                <c:pt idx="2">
                  <c:v>0.33</c:v>
                </c:pt>
                <c:pt idx="3">
                  <c:v>0.31</c:v>
                </c:pt>
                <c:pt idx="4">
                  <c:v>0.24</c:v>
                </c:pt>
                <c:pt idx="5">
                  <c:v>0.22</c:v>
                </c:pt>
                <c:pt idx="6">
                  <c:v>0.2</c:v>
                </c:pt>
                <c:pt idx="7">
                  <c:v>0.2</c:v>
                </c:pt>
                <c:pt idx="8">
                  <c:v>0.18</c:v>
                </c:pt>
                <c:pt idx="9">
                  <c:v>0.16</c:v>
                </c:pt>
                <c:pt idx="10">
                  <c:v>0.09</c:v>
                </c:pt>
                <c:pt idx="11">
                  <c:v>0.08</c:v>
                </c:pt>
              </c:numCache>
            </c:numRef>
          </c:val>
          <c:extLst>
            <c:ext xmlns:c16="http://schemas.microsoft.com/office/drawing/2014/chart" uri="{C3380CC4-5D6E-409C-BE32-E72D297353CC}">
              <c16:uniqueId val="{00000001-FAF1-2B44-873E-47AA29988A58}"/>
            </c:ext>
          </c:extLst>
        </c:ser>
        <c:dLbls>
          <c:showLegendKey val="0"/>
          <c:showVal val="0"/>
          <c:showCatName val="0"/>
          <c:showSerName val="0"/>
          <c:showPercent val="0"/>
          <c:showBubbleSize val="0"/>
        </c:dLbls>
        <c:gapWidth val="30"/>
        <c:axId val="-2039398432"/>
        <c:axId val="-1603559232"/>
      </c:barChart>
      <c:catAx>
        <c:axId val="-2039398432"/>
        <c:scaling>
          <c:orientation val="maxMin"/>
        </c:scaling>
        <c:delete val="1"/>
        <c:axPos val="l"/>
        <c:numFmt formatCode="General" sourceLinked="1"/>
        <c:majorTickMark val="none"/>
        <c:minorTickMark val="none"/>
        <c:tickLblPos val="nextTo"/>
        <c:crossAx val="-1603559232"/>
        <c:crosses val="autoZero"/>
        <c:auto val="1"/>
        <c:lblAlgn val="ctr"/>
        <c:lblOffset val="100"/>
        <c:noMultiLvlLbl val="0"/>
      </c:catAx>
      <c:valAx>
        <c:axId val="-1603559232"/>
        <c:scaling>
          <c:orientation val="minMax"/>
        </c:scaling>
        <c:delete val="1"/>
        <c:axPos val="t"/>
        <c:numFmt formatCode="General" sourceLinked="1"/>
        <c:majorTickMark val="none"/>
        <c:minorTickMark val="none"/>
        <c:tickLblPos val="nextTo"/>
        <c:crossAx val="-203939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overall</c:v>
                </c:pt>
              </c:strCache>
            </c:strRef>
          </c:tx>
          <c:dPt>
            <c:idx val="0"/>
            <c:bubble3D val="0"/>
            <c:spPr>
              <a:solidFill>
                <a:srgbClr val="306F81"/>
              </a:solidFill>
              <a:ln w="19050">
                <a:solidFill>
                  <a:schemeClr val="lt1"/>
                </a:solidFill>
              </a:ln>
              <a:effectLst/>
            </c:spPr>
            <c:extLst>
              <c:ext xmlns:c16="http://schemas.microsoft.com/office/drawing/2014/chart" uri="{C3380CC4-5D6E-409C-BE32-E72D297353CC}">
                <c16:uniqueId val="{00000001-1DA1-8140-BCD9-891DCEDC862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DA1-8140-BCD9-891DCEDC8622}"/>
              </c:ext>
            </c:extLst>
          </c:dPt>
          <c:dPt>
            <c:idx val="2"/>
            <c:bubble3D val="0"/>
            <c:spPr>
              <a:solidFill>
                <a:srgbClr val="D56246"/>
              </a:solidFill>
              <a:ln w="19050">
                <a:solidFill>
                  <a:schemeClr val="lt1"/>
                </a:solidFill>
              </a:ln>
              <a:effectLst/>
            </c:spPr>
            <c:extLst>
              <c:ext xmlns:c16="http://schemas.microsoft.com/office/drawing/2014/chart" uri="{C3380CC4-5D6E-409C-BE32-E72D297353CC}">
                <c16:uniqueId val="{00000005-1DA1-8140-BCD9-891DCEDC8622}"/>
              </c:ext>
            </c:extLst>
          </c:dPt>
          <c:cat>
            <c:strRef>
              <c:f>Sheet1!$A$2:$A$4</c:f>
              <c:strCache>
                <c:ptCount val="3"/>
                <c:pt idx="0">
                  <c:v>no</c:v>
                </c:pt>
                <c:pt idx="1">
                  <c:v>dk</c:v>
                </c:pt>
                <c:pt idx="2">
                  <c:v>yes</c:v>
                </c:pt>
              </c:strCache>
            </c:strRef>
          </c:cat>
          <c:val>
            <c:numRef>
              <c:f>Sheet1!$B$2:$B$4</c:f>
              <c:numCache>
                <c:formatCode>0%</c:formatCode>
                <c:ptCount val="3"/>
                <c:pt idx="0">
                  <c:v>0.17</c:v>
                </c:pt>
                <c:pt idx="1">
                  <c:v>0.03</c:v>
                </c:pt>
                <c:pt idx="2">
                  <c:v>0.8</c:v>
                </c:pt>
              </c:numCache>
            </c:numRef>
          </c:val>
          <c:extLst>
            <c:ext xmlns:c16="http://schemas.microsoft.com/office/drawing/2014/chart" uri="{C3380CC4-5D6E-409C-BE32-E72D297353CC}">
              <c16:uniqueId val="{00000006-1DA1-8140-BCD9-891DCEDC8622}"/>
            </c:ext>
          </c:extLst>
        </c:ser>
        <c:dLbls>
          <c:showLegendKey val="0"/>
          <c:showVal val="0"/>
          <c:showCatName val="0"/>
          <c:showSerName val="0"/>
          <c:showPercent val="0"/>
          <c:showBubbleSize val="0"/>
          <c:showLeaderLines val="1"/>
        </c:dLbls>
        <c:firstSliceAng val="1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1585024868818365E-2"/>
          <c:w val="1"/>
          <c:h val="0.63259578343873446"/>
        </c:manualLayout>
      </c:layout>
      <c:barChart>
        <c:barDir val="col"/>
        <c:grouping val="clustered"/>
        <c:varyColors val="0"/>
        <c:ser>
          <c:idx val="0"/>
          <c:order val="0"/>
          <c:tx>
            <c:strRef>
              <c:f>Sheet1!$B$1</c:f>
              <c:strCache>
                <c:ptCount val="1"/>
                <c:pt idx="0">
                  <c:v>More Frequently</c:v>
                </c:pt>
              </c:strCache>
            </c:strRef>
          </c:tx>
          <c:spPr>
            <a:solidFill>
              <a:srgbClr val="306F81"/>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Sheet1!$B$2</c:f>
              <c:numCache>
                <c:formatCode>0%</c:formatCode>
                <c:ptCount val="1"/>
                <c:pt idx="0">
                  <c:v>0.04</c:v>
                </c:pt>
              </c:numCache>
            </c:numRef>
          </c:val>
          <c:extLst>
            <c:ext xmlns:c16="http://schemas.microsoft.com/office/drawing/2014/chart" uri="{C3380CC4-5D6E-409C-BE32-E72D297353CC}">
              <c16:uniqueId val="{00000000-544F-9E46-B58C-DD403C747464}"/>
            </c:ext>
          </c:extLst>
        </c:ser>
        <c:ser>
          <c:idx val="1"/>
          <c:order val="1"/>
          <c:tx>
            <c:strRef>
              <c:f>Sheet1!$C$1</c:f>
              <c:strCache>
                <c:ptCount val="1"/>
                <c:pt idx="0">
                  <c:v>Less Frequently</c:v>
                </c:pt>
              </c:strCache>
            </c:strRef>
          </c:tx>
          <c:spPr>
            <a:solidFill>
              <a:srgbClr val="D56246"/>
            </a:solidFill>
            <a:ln>
              <a:noFill/>
            </a:ln>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Sheet1!$C$2</c:f>
              <c:numCache>
                <c:formatCode>0%</c:formatCode>
                <c:ptCount val="1"/>
                <c:pt idx="0">
                  <c:v>0.57999999999999996</c:v>
                </c:pt>
              </c:numCache>
            </c:numRef>
          </c:val>
          <c:extLst>
            <c:ext xmlns:c16="http://schemas.microsoft.com/office/drawing/2014/chart" uri="{C3380CC4-5D6E-409C-BE32-E72D297353CC}">
              <c16:uniqueId val="{00000001-544F-9E46-B58C-DD403C747464}"/>
            </c:ext>
          </c:extLst>
        </c:ser>
        <c:ser>
          <c:idx val="2"/>
          <c:order val="2"/>
          <c:tx>
            <c:strRef>
              <c:f>Sheet1!$D$1</c:f>
              <c:strCache>
                <c:ptCount val="1"/>
                <c:pt idx="0">
                  <c:v>About The Same</c:v>
                </c:pt>
              </c:strCache>
            </c:strRef>
          </c:tx>
          <c:spPr>
            <a:solidFill>
              <a:srgbClr val="000000">
                <a:lumMod val="50000"/>
                <a:lumOff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Sheet1!$D$2</c:f>
              <c:numCache>
                <c:formatCode>0%</c:formatCode>
                <c:ptCount val="1"/>
                <c:pt idx="0">
                  <c:v>0.32</c:v>
                </c:pt>
              </c:numCache>
            </c:numRef>
          </c:val>
          <c:extLst>
            <c:ext xmlns:c16="http://schemas.microsoft.com/office/drawing/2014/chart" uri="{C3380CC4-5D6E-409C-BE32-E72D297353CC}">
              <c16:uniqueId val="{00000002-544F-9E46-B58C-DD403C747464}"/>
            </c:ext>
          </c:extLst>
        </c:ser>
        <c:ser>
          <c:idx val="3"/>
          <c:order val="3"/>
          <c:tx>
            <c:strRef>
              <c:f>Sheet1!$E$1</c:f>
              <c:strCache>
                <c:ptCount val="1"/>
                <c:pt idx="0">
                  <c:v>Don’t Know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c:v>
                </c:pt>
              </c:strCache>
            </c:strRef>
          </c:cat>
          <c:val>
            <c:numRef>
              <c:f>Sheet1!$E$2</c:f>
              <c:numCache>
                <c:formatCode>0%</c:formatCode>
                <c:ptCount val="1"/>
                <c:pt idx="0">
                  <c:v>0.06</c:v>
                </c:pt>
              </c:numCache>
            </c:numRef>
          </c:val>
          <c:extLst>
            <c:ext xmlns:c16="http://schemas.microsoft.com/office/drawing/2014/chart" uri="{C3380CC4-5D6E-409C-BE32-E72D297353CC}">
              <c16:uniqueId val="{00000004-544F-9E46-B58C-DD403C747464}"/>
            </c:ext>
          </c:extLst>
        </c:ser>
        <c:dLbls>
          <c:showLegendKey val="0"/>
          <c:showVal val="0"/>
          <c:showCatName val="0"/>
          <c:showSerName val="0"/>
          <c:showPercent val="0"/>
          <c:showBubbleSize val="0"/>
        </c:dLbls>
        <c:gapWidth val="55"/>
        <c:axId val="-252774016"/>
        <c:axId val="70942048"/>
      </c:barChart>
      <c:catAx>
        <c:axId val="-252774016"/>
        <c:scaling>
          <c:orientation val="minMax"/>
        </c:scaling>
        <c:delete val="0"/>
        <c:axPos val="b"/>
        <c:numFmt formatCode="General"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0942048"/>
        <c:crosses val="autoZero"/>
        <c:auto val="1"/>
        <c:lblAlgn val="ctr"/>
        <c:lblOffset val="400"/>
        <c:noMultiLvlLbl val="0"/>
      </c:catAx>
      <c:valAx>
        <c:axId val="70942048"/>
        <c:scaling>
          <c:orientation val="minMax"/>
          <c:min val="0"/>
        </c:scaling>
        <c:delete val="1"/>
        <c:axPos val="l"/>
        <c:numFmt formatCode="0%" sourceLinked="0"/>
        <c:majorTickMark val="out"/>
        <c:minorTickMark val="none"/>
        <c:tickLblPos val="nextTo"/>
        <c:crossAx val="-252774016"/>
        <c:crosses val="autoZero"/>
        <c:crossBetween val="between"/>
      </c:valAx>
      <c:spPr>
        <a:noFill/>
        <a:ln w="25400">
          <a:noFill/>
        </a:ln>
        <a:effectLst/>
      </c:spPr>
    </c:plotArea>
    <c:legend>
      <c:legendPos val="b"/>
      <c:layout>
        <c:manualLayout>
          <c:xMode val="edge"/>
          <c:yMode val="edge"/>
          <c:x val="2.3194076508169337E-2"/>
          <c:y val="0.84937529080993313"/>
          <c:w val="0.92575013154577335"/>
          <c:h val="0.1342404453079510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8705415642226E-2"/>
          <c:y val="0"/>
          <c:w val="0.89324920691534138"/>
          <c:h val="0.98431865567676224"/>
        </c:manualLayout>
      </c:layout>
      <c:barChart>
        <c:barDir val="bar"/>
        <c:grouping val="clustered"/>
        <c:varyColors val="0"/>
        <c:ser>
          <c:idx val="0"/>
          <c:order val="0"/>
          <c:tx>
            <c:strRef>
              <c:f>Sheet1!$B$1</c:f>
              <c:strCache>
                <c:ptCount val="1"/>
                <c:pt idx="0">
                  <c:v>Total Favor</c:v>
                </c:pt>
              </c:strCache>
            </c:strRef>
          </c:tx>
          <c:spPr>
            <a:solidFill>
              <a:srgbClr val="36788A"/>
            </a:solidFill>
            <a:ln>
              <a:noFill/>
            </a:ln>
            <a:effectLst/>
          </c:spPr>
          <c:invertIfNegative val="0"/>
          <c:dPt>
            <c:idx val="2"/>
            <c:invertIfNegative val="0"/>
            <c:bubble3D val="0"/>
            <c:spPr>
              <a:solidFill>
                <a:srgbClr val="D56246"/>
              </a:solidFill>
              <a:ln>
                <a:noFill/>
              </a:ln>
              <a:effectLst/>
            </c:spPr>
            <c:extLst>
              <c:ext xmlns:c16="http://schemas.microsoft.com/office/drawing/2014/chart" uri="{C3380CC4-5D6E-409C-BE32-E72D297353CC}">
                <c16:uniqueId val="{00000001-F992-3140-AB89-3A6EDD4C9FF8}"/>
              </c:ext>
            </c:extLst>
          </c:dPt>
          <c:dPt>
            <c:idx val="3"/>
            <c:invertIfNegative val="0"/>
            <c:bubble3D val="0"/>
            <c:spPr>
              <a:solidFill>
                <a:srgbClr val="D56246"/>
              </a:solidFill>
              <a:ln>
                <a:noFill/>
              </a:ln>
              <a:effectLst/>
            </c:spPr>
            <c:extLst>
              <c:ext xmlns:c16="http://schemas.microsoft.com/office/drawing/2014/chart" uri="{C3380CC4-5D6E-409C-BE32-E72D297353CC}">
                <c16:uniqueId val="{00000002-F992-3140-AB89-3A6EDD4C9FF8}"/>
              </c:ext>
            </c:extLst>
          </c:dPt>
          <c:dPt>
            <c:idx val="4"/>
            <c:invertIfNegative val="0"/>
            <c:bubble3D val="0"/>
            <c:spPr>
              <a:solidFill>
                <a:srgbClr val="D56246"/>
              </a:solidFill>
              <a:ln>
                <a:noFill/>
              </a:ln>
              <a:effectLst/>
            </c:spPr>
            <c:extLst>
              <c:ext xmlns:c16="http://schemas.microsoft.com/office/drawing/2014/chart" uri="{C3380CC4-5D6E-409C-BE32-E72D297353CC}">
                <c16:uniqueId val="{00000003-F992-3140-AB89-3A6EDD4C9FF8}"/>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4-F992-3140-AB89-3A6EDD4C9FF8}"/>
              </c:ext>
            </c:extLst>
          </c:dPt>
          <c:dLbls>
            <c:dLbl>
              <c:idx val="5"/>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992-3140-AB89-3A6EDD4C9FF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 Already Feels Safe</c:v>
                </c:pt>
                <c:pt idx="1">
                  <c:v>Later This Year</c:v>
                </c:pt>
                <c:pt idx="2">
                  <c:v>One To Two Years From Now</c:v>
                </c:pt>
                <c:pt idx="3">
                  <c:v>Three Or More Years From Now</c:v>
                </c:pt>
                <c:pt idx="4">
                  <c:v>Never</c:v>
                </c:pt>
                <c:pt idx="5">
                  <c:v>Don't Know/Refused</c:v>
                </c:pt>
              </c:strCache>
            </c:strRef>
          </c:cat>
          <c:val>
            <c:numRef>
              <c:f>Sheet1!$B$2:$B$7</c:f>
              <c:numCache>
                <c:formatCode>0%</c:formatCode>
                <c:ptCount val="6"/>
                <c:pt idx="0">
                  <c:v>0.05</c:v>
                </c:pt>
                <c:pt idx="1">
                  <c:v>0.12</c:v>
                </c:pt>
                <c:pt idx="2">
                  <c:v>0.25</c:v>
                </c:pt>
                <c:pt idx="3">
                  <c:v>0.28999999999999998</c:v>
                </c:pt>
                <c:pt idx="4">
                  <c:v>0.19</c:v>
                </c:pt>
                <c:pt idx="5">
                  <c:v>0.1</c:v>
                </c:pt>
              </c:numCache>
            </c:numRef>
          </c:val>
          <c:extLst>
            <c:ext xmlns:c16="http://schemas.microsoft.com/office/drawing/2014/chart" uri="{C3380CC4-5D6E-409C-BE32-E72D297353CC}">
              <c16:uniqueId val="{00000002-4C3D-4F40-BC30-330251DEE615}"/>
            </c:ext>
          </c:extLst>
        </c:ser>
        <c:dLbls>
          <c:showLegendKey val="0"/>
          <c:showVal val="0"/>
          <c:showCatName val="0"/>
          <c:showSerName val="0"/>
          <c:showPercent val="0"/>
          <c:showBubbleSize val="0"/>
        </c:dLbls>
        <c:gapWidth val="30"/>
        <c:axId val="-2039398432"/>
        <c:axId val="-1603559232"/>
      </c:barChart>
      <c:catAx>
        <c:axId val="-2039398432"/>
        <c:scaling>
          <c:orientation val="maxMin"/>
        </c:scaling>
        <c:delete val="1"/>
        <c:axPos val="l"/>
        <c:numFmt formatCode="General" sourceLinked="1"/>
        <c:majorTickMark val="none"/>
        <c:minorTickMark val="none"/>
        <c:tickLblPos val="nextTo"/>
        <c:crossAx val="-1603559232"/>
        <c:crosses val="autoZero"/>
        <c:auto val="1"/>
        <c:lblAlgn val="ctr"/>
        <c:lblOffset val="100"/>
        <c:noMultiLvlLbl val="0"/>
      </c:catAx>
      <c:valAx>
        <c:axId val="-1603559232"/>
        <c:scaling>
          <c:orientation val="minMax"/>
        </c:scaling>
        <c:delete val="1"/>
        <c:axPos val="t"/>
        <c:numFmt formatCode="0%" sourceLinked="1"/>
        <c:majorTickMark val="none"/>
        <c:minorTickMark val="none"/>
        <c:tickLblPos val="nextTo"/>
        <c:crossAx val="-203939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8705415642226E-2"/>
          <c:y val="0"/>
          <c:w val="0.89324920691534138"/>
          <c:h val="0.98431865567676224"/>
        </c:manualLayout>
      </c:layout>
      <c:barChart>
        <c:barDir val="bar"/>
        <c:grouping val="clustered"/>
        <c:varyColors val="0"/>
        <c:ser>
          <c:idx val="0"/>
          <c:order val="0"/>
          <c:tx>
            <c:strRef>
              <c:f>Sheet1!$B$1</c:f>
              <c:strCache>
                <c:ptCount val="1"/>
                <c:pt idx="0">
                  <c:v>Overall</c:v>
                </c:pt>
              </c:strCache>
            </c:strRef>
          </c:tx>
          <c:spPr>
            <a:solidFill>
              <a:srgbClr val="36788A"/>
            </a:solidFill>
            <a:ln>
              <a:noFill/>
            </a:ln>
            <a:effectLst/>
          </c:spPr>
          <c:invertIfNegative val="0"/>
          <c:dPt>
            <c:idx val="7"/>
            <c:invertIfNegative val="0"/>
            <c:bubble3D val="0"/>
            <c:spPr>
              <a:solidFill>
                <a:schemeClr val="accent1"/>
              </a:solidFill>
              <a:ln>
                <a:noFill/>
              </a:ln>
              <a:effectLst/>
            </c:spPr>
            <c:extLst>
              <c:ext xmlns:c16="http://schemas.microsoft.com/office/drawing/2014/chart" uri="{C3380CC4-5D6E-409C-BE32-E72D297353CC}">
                <c16:uniqueId val="{00000002-1081-2B4B-B59C-237781C74E53}"/>
              </c:ext>
            </c:extLst>
          </c:dPt>
          <c:dLbls>
            <c:dLbl>
              <c:idx val="7"/>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2"/>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081-2B4B-B59C-237781C74E5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 Lack Of Support For Law Enforcement</c:v>
                </c:pt>
                <c:pt idx="1">
                  <c:v>Discrimination Against Minorities</c:v>
                </c:pt>
                <c:pt idx="2">
                  <c:v>Governor Walz' Lack Of Leadership</c:v>
                </c:pt>
                <c:pt idx="3">
                  <c:v>Weak Economy And Lack Of Job Opportunities</c:v>
                </c:pt>
                <c:pt idx="4">
                  <c:v>The Covid-19 Pandemic</c:v>
                </c:pt>
                <c:pt idx="5">
                  <c:v>Fatherless Homes</c:v>
                </c:pt>
                <c:pt idx="6">
                  <c:v>Leniency In Sentencing</c:v>
                </c:pt>
                <c:pt idx="7">
                  <c:v>Don't Know/Refused</c:v>
                </c:pt>
              </c:strCache>
            </c:strRef>
          </c:cat>
          <c:val>
            <c:numRef>
              <c:f>Sheet1!$B$2:$B$9</c:f>
              <c:numCache>
                <c:formatCode>0%</c:formatCode>
                <c:ptCount val="8"/>
                <c:pt idx="0">
                  <c:v>0.26</c:v>
                </c:pt>
                <c:pt idx="1">
                  <c:v>0.16</c:v>
                </c:pt>
                <c:pt idx="2">
                  <c:v>0.14000000000000001</c:v>
                </c:pt>
                <c:pt idx="3">
                  <c:v>0.12</c:v>
                </c:pt>
                <c:pt idx="4">
                  <c:v>0.1</c:v>
                </c:pt>
                <c:pt idx="5">
                  <c:v>7.0000000000000007E-2</c:v>
                </c:pt>
                <c:pt idx="6">
                  <c:v>0.06</c:v>
                </c:pt>
                <c:pt idx="7">
                  <c:v>0.09</c:v>
                </c:pt>
              </c:numCache>
            </c:numRef>
          </c:val>
          <c:extLst>
            <c:ext xmlns:c16="http://schemas.microsoft.com/office/drawing/2014/chart" uri="{C3380CC4-5D6E-409C-BE32-E72D297353CC}">
              <c16:uniqueId val="{00000000-1081-2B4B-B59C-237781C74E53}"/>
            </c:ext>
          </c:extLst>
        </c:ser>
        <c:dLbls>
          <c:showLegendKey val="0"/>
          <c:showVal val="0"/>
          <c:showCatName val="0"/>
          <c:showSerName val="0"/>
          <c:showPercent val="0"/>
          <c:showBubbleSize val="0"/>
        </c:dLbls>
        <c:gapWidth val="30"/>
        <c:axId val="-2039398432"/>
        <c:axId val="-1603559232"/>
      </c:barChart>
      <c:catAx>
        <c:axId val="-2039398432"/>
        <c:scaling>
          <c:orientation val="maxMin"/>
        </c:scaling>
        <c:delete val="1"/>
        <c:axPos val="l"/>
        <c:numFmt formatCode="General" sourceLinked="1"/>
        <c:majorTickMark val="none"/>
        <c:minorTickMark val="none"/>
        <c:tickLblPos val="nextTo"/>
        <c:crossAx val="-1603559232"/>
        <c:crosses val="autoZero"/>
        <c:auto val="1"/>
        <c:lblAlgn val="ctr"/>
        <c:lblOffset val="100"/>
        <c:noMultiLvlLbl val="0"/>
      </c:catAx>
      <c:valAx>
        <c:axId val="-1603559232"/>
        <c:scaling>
          <c:orientation val="minMax"/>
        </c:scaling>
        <c:delete val="1"/>
        <c:axPos val="t"/>
        <c:numFmt formatCode="0%" sourceLinked="1"/>
        <c:majorTickMark val="none"/>
        <c:minorTickMark val="none"/>
        <c:tickLblPos val="nextTo"/>
        <c:crossAx val="-203939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6C0BD-F23A-3048-AE1F-E06951570A7F}" type="datetimeFigureOut">
              <a:rPr lang="en-US" smtClean="0"/>
              <a:t>6/15/21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B2D54-D8A5-CD42-8DFF-CE8625606B90}" type="slidenum">
              <a:rPr lang="en-US" smtClean="0"/>
              <a:t>‹#›</a:t>
            </a:fld>
            <a:endParaRPr lang="en-US" dirty="0"/>
          </a:p>
        </p:txBody>
      </p:sp>
    </p:spTree>
    <p:extLst>
      <p:ext uri="{BB962C8B-B14F-4D97-AF65-F5344CB8AC3E}">
        <p14:creationId xmlns:p14="http://schemas.microsoft.com/office/powerpoint/2010/main" val="383156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69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65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3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5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95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37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595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092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953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63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20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93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43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84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55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151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48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68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35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69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8D5B4-E1C7-C840-9313-B4196D4B25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74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411671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52" name="Google Shape;52;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53" name="Google Shape;53;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249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56" name="Google Shape;56;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57" name="Google Shape;57;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0992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b="0" i="0">
                <a:latin typeface="Open Sans"/>
                <a:ea typeface="Open Sans"/>
                <a:cs typeface="Open Sans"/>
                <a:sym typeface="Open Sans"/>
              </a:defRPr>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b="0" i="0">
                <a:latin typeface="Open Sans"/>
                <a:ea typeface="Open Sans"/>
                <a:cs typeface="Open Sans"/>
                <a:sym typeface="Open Sans"/>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63" name="Google Shape;63;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64" name="Google Shape;64;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4421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Open Sans"/>
                <a:ea typeface="Open Sans"/>
                <a:cs typeface="Open Sans"/>
                <a:sym typeface="Open Sans"/>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b="0" i="0">
                <a:latin typeface="Open Sans"/>
                <a:ea typeface="Open Sans"/>
                <a:cs typeface="Open Sans"/>
                <a:sym typeface="Open Sans"/>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70" name="Google Shape;70;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71" name="Google Shape;71;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4768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76" name="Google Shape;76;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77" name="Google Shape;77;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873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82" name="Google Shape;82;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83" name="Google Shape;83;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6035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2">
            <a:lumMod val="75000"/>
          </a:schemeClr>
        </a:solidFill>
        <a:effectLst/>
      </p:bgPr>
    </p:bg>
    <p:spTree>
      <p:nvGrpSpPr>
        <p:cNvPr id="1" name=""/>
        <p:cNvGrpSpPr/>
        <p:nvPr/>
      </p:nvGrpSpPr>
      <p:grpSpPr>
        <a:xfrm>
          <a:off x="0" y="0"/>
          <a:ext cx="0" cy="0"/>
          <a:chOff x="0" y="0"/>
          <a:chExt cx="0" cy="0"/>
        </a:xfrm>
      </p:grpSpPr>
      <p:pic>
        <p:nvPicPr>
          <p:cNvPr id="3" name="Google Shape;118;p3" descr="A person standing in front of a fence&#10;&#10;Description automatically generated">
            <a:extLst>
              <a:ext uri="{FF2B5EF4-FFF2-40B4-BE49-F238E27FC236}">
                <a16:creationId xmlns:a16="http://schemas.microsoft.com/office/drawing/2014/main" id="{E9EFCA03-FDBB-8C40-BF2F-13A25D88EDF6}"/>
              </a:ext>
            </a:extLst>
          </p:cNvPr>
          <p:cNvPicPr preferRelativeResize="0"/>
          <p:nvPr userDrawn="1"/>
        </p:nvPicPr>
        <p:blipFill rotWithShape="1">
          <a:blip r:embed="rId2">
            <a:alphaModFix amt="10000"/>
          </a:blip>
          <a:srcRect l="21389" r="21389"/>
          <a:stretch/>
        </p:blipFill>
        <p:spPr>
          <a:xfrm>
            <a:off x="0" y="0"/>
            <a:ext cx="12192000" cy="6858000"/>
          </a:xfrm>
          <a:prstGeom prst="rect">
            <a:avLst/>
          </a:prstGeom>
          <a:noFill/>
          <a:ln>
            <a:noFill/>
          </a:ln>
        </p:spPr>
      </p:pic>
      <p:pic>
        <p:nvPicPr>
          <p:cNvPr id="4" name="Google Shape;119;p3">
            <a:extLst>
              <a:ext uri="{FF2B5EF4-FFF2-40B4-BE49-F238E27FC236}">
                <a16:creationId xmlns:a16="http://schemas.microsoft.com/office/drawing/2014/main" id="{09074750-842B-0540-AFBD-154BFB9E1654}"/>
              </a:ext>
            </a:extLst>
          </p:cNvPr>
          <p:cNvPicPr preferRelativeResize="0"/>
          <p:nvPr userDrawn="1"/>
        </p:nvPicPr>
        <p:blipFill rotWithShape="1">
          <a:blip r:embed="rId3">
            <a:alphaModFix/>
          </a:blip>
          <a:srcRect/>
          <a:stretch/>
        </p:blipFill>
        <p:spPr>
          <a:xfrm>
            <a:off x="-2641" y="2611831"/>
            <a:ext cx="2755900" cy="399355"/>
          </a:xfrm>
          <a:prstGeom prst="rect">
            <a:avLst/>
          </a:prstGeom>
          <a:noFill/>
          <a:ln>
            <a:noFill/>
          </a:ln>
        </p:spPr>
      </p:pic>
      <p:pic>
        <p:nvPicPr>
          <p:cNvPr id="6" name="Google Shape;121;p3">
            <a:extLst>
              <a:ext uri="{FF2B5EF4-FFF2-40B4-BE49-F238E27FC236}">
                <a16:creationId xmlns:a16="http://schemas.microsoft.com/office/drawing/2014/main" id="{4451EB62-0248-5E45-A221-44C777B5423B}"/>
              </a:ext>
            </a:extLst>
          </p:cNvPr>
          <p:cNvPicPr preferRelativeResize="0"/>
          <p:nvPr userDrawn="1"/>
        </p:nvPicPr>
        <p:blipFill rotWithShape="1">
          <a:blip r:embed="rId3">
            <a:alphaModFix/>
          </a:blip>
          <a:srcRect/>
          <a:stretch/>
        </p:blipFill>
        <p:spPr>
          <a:xfrm>
            <a:off x="-2641" y="3248889"/>
            <a:ext cx="2755900" cy="399355"/>
          </a:xfrm>
          <a:prstGeom prst="rect">
            <a:avLst/>
          </a:prstGeom>
          <a:noFill/>
          <a:ln>
            <a:noFill/>
          </a:ln>
        </p:spPr>
      </p:pic>
      <p:pic>
        <p:nvPicPr>
          <p:cNvPr id="7" name="Picture 6" descr="A picture containing drawing&#10;&#10;Description automatically generated">
            <a:extLst>
              <a:ext uri="{FF2B5EF4-FFF2-40B4-BE49-F238E27FC236}">
                <a16:creationId xmlns:a16="http://schemas.microsoft.com/office/drawing/2014/main" id="{6AAB239D-F669-5643-85B1-B5AC807A8A30}"/>
              </a:ext>
            </a:extLst>
          </p:cNvPr>
          <p:cNvPicPr>
            <a:picLocks noChangeAspect="1"/>
          </p:cNvPicPr>
          <p:nvPr userDrawn="1"/>
        </p:nvPicPr>
        <p:blipFill>
          <a:blip r:embed="rId4"/>
          <a:stretch>
            <a:fillRect/>
          </a:stretch>
        </p:blipFill>
        <p:spPr>
          <a:xfrm>
            <a:off x="192124" y="158924"/>
            <a:ext cx="554636" cy="433754"/>
          </a:xfrm>
          <a:prstGeom prst="rect">
            <a:avLst/>
          </a:prstGeom>
        </p:spPr>
      </p:pic>
      <p:sp>
        <p:nvSpPr>
          <p:cNvPr id="8" name="Google Shape;125;p3">
            <a:extLst>
              <a:ext uri="{FF2B5EF4-FFF2-40B4-BE49-F238E27FC236}">
                <a16:creationId xmlns:a16="http://schemas.microsoft.com/office/drawing/2014/main" id="{39723616-8160-ED4B-9DD7-1FCF0D711E6B}"/>
              </a:ext>
            </a:extLst>
          </p:cNvPr>
          <p:cNvSpPr txBox="1"/>
          <p:nvPr userDrawn="1"/>
        </p:nvSpPr>
        <p:spPr>
          <a:xfrm>
            <a:off x="11637363" y="153366"/>
            <a:ext cx="554636" cy="21591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FAF1A7A-52F1-A74D-A2A5-C5BDC96F2F93}" type="slidenum">
              <a:rPr kumimoji="0" lang="en-US" sz="1100" b="0" i="0" u="none" strike="noStrike" kern="0" cap="none" spc="0" normalizeH="0" baseline="0" noProof="0" smtClean="0">
                <a:ln>
                  <a:noFill/>
                </a:ln>
                <a:solidFill>
                  <a:srgbClr val="E7D481"/>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100" b="0" i="0" u="none" strike="noStrike" kern="0" cap="none" spc="0" normalizeH="0" baseline="0" noProof="0" dirty="0">
              <a:ln>
                <a:noFill/>
              </a:ln>
              <a:solidFill>
                <a:srgbClr val="E7D481"/>
              </a:solidFill>
              <a:effectLst/>
              <a:uLnTx/>
              <a:uFillTx/>
              <a:latin typeface="Open Sans"/>
              <a:ea typeface="Open Sans"/>
              <a:cs typeface="Open Sans"/>
              <a:sym typeface="Open Sans"/>
            </a:endParaRPr>
          </a:p>
        </p:txBody>
      </p:sp>
      <p:sp>
        <p:nvSpPr>
          <p:cNvPr id="9" name="Google Shape;126;p3">
            <a:extLst>
              <a:ext uri="{FF2B5EF4-FFF2-40B4-BE49-F238E27FC236}">
                <a16:creationId xmlns:a16="http://schemas.microsoft.com/office/drawing/2014/main" id="{75CD96B0-F878-9B48-AEF3-DF0265F0C08C}"/>
              </a:ext>
            </a:extLst>
          </p:cNvPr>
          <p:cNvSpPr txBox="1"/>
          <p:nvPr userDrawn="1"/>
        </p:nvSpPr>
        <p:spPr>
          <a:xfrm>
            <a:off x="7656647" y="171583"/>
            <a:ext cx="4114800" cy="28508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E7D481"/>
                </a:solidFill>
                <a:effectLst/>
                <a:uLnTx/>
                <a:uFillTx/>
                <a:latin typeface="Open Sans"/>
                <a:ea typeface="Open Sans"/>
                <a:cs typeface="Open Sans"/>
                <a:sym typeface="Open Sans"/>
              </a:rPr>
              <a:t>THINKING MINNESOTA: SEPTEMBER 2020 POLL   </a:t>
            </a:r>
            <a:r>
              <a:rPr kumimoji="0" lang="en-US" sz="900" b="0" i="0" u="none" strike="noStrike" kern="0" cap="none" spc="0" normalizeH="0" baseline="0" noProof="0" dirty="0">
                <a:ln>
                  <a:noFill/>
                </a:ln>
                <a:solidFill>
                  <a:srgbClr val="FFFFFF"/>
                </a:solidFill>
                <a:effectLst/>
                <a:uLnTx/>
                <a:uFillTx/>
                <a:latin typeface="Open Sans"/>
                <a:ea typeface="Open Sans"/>
                <a:cs typeface="Open Sans"/>
                <a:sym typeface="Open Sans"/>
              </a:rPr>
              <a:t>|</a:t>
            </a:r>
            <a:endParaRPr kumimoji="0" sz="14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11" name="Google Shape;121;p3">
            <a:extLst>
              <a:ext uri="{FF2B5EF4-FFF2-40B4-BE49-F238E27FC236}">
                <a16:creationId xmlns:a16="http://schemas.microsoft.com/office/drawing/2014/main" id="{7190A7B5-D7CD-A244-8FB4-9C878EAF2341}"/>
              </a:ext>
            </a:extLst>
          </p:cNvPr>
          <p:cNvPicPr preferRelativeResize="0"/>
          <p:nvPr userDrawn="1"/>
        </p:nvPicPr>
        <p:blipFill rotWithShape="1">
          <a:blip r:embed="rId3">
            <a:alphaModFix/>
          </a:blip>
          <a:srcRect/>
          <a:stretch/>
        </p:blipFill>
        <p:spPr>
          <a:xfrm>
            <a:off x="0" y="3925480"/>
            <a:ext cx="2755900" cy="399355"/>
          </a:xfrm>
          <a:prstGeom prst="rect">
            <a:avLst/>
          </a:prstGeom>
          <a:noFill/>
          <a:ln>
            <a:noFill/>
          </a:ln>
        </p:spPr>
      </p:pic>
      <p:pic>
        <p:nvPicPr>
          <p:cNvPr id="12" name="Picture 11" descr="A close up of a logo&#10;&#10;Description automatically generated">
            <a:extLst>
              <a:ext uri="{FF2B5EF4-FFF2-40B4-BE49-F238E27FC236}">
                <a16:creationId xmlns:a16="http://schemas.microsoft.com/office/drawing/2014/main" id="{1C91A0A7-4B47-874D-B375-F8EC1C5B7AB1}"/>
              </a:ext>
            </a:extLst>
          </p:cNvPr>
          <p:cNvPicPr>
            <a:picLocks noChangeAspect="1"/>
          </p:cNvPicPr>
          <p:nvPr userDrawn="1"/>
        </p:nvPicPr>
        <p:blipFill>
          <a:blip r:embed="rId5"/>
          <a:stretch>
            <a:fillRect/>
          </a:stretch>
        </p:blipFill>
        <p:spPr>
          <a:xfrm>
            <a:off x="1223822" y="3011186"/>
            <a:ext cx="840980" cy="1313649"/>
          </a:xfrm>
          <a:prstGeom prst="rect">
            <a:avLst/>
          </a:prstGeom>
        </p:spPr>
      </p:pic>
    </p:spTree>
    <p:extLst>
      <p:ext uri="{BB962C8B-B14F-4D97-AF65-F5344CB8AC3E}">
        <p14:creationId xmlns:p14="http://schemas.microsoft.com/office/powerpoint/2010/main" val="257625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Open Sans" panose="020B0606030504020204" pitchFamily="34" charset="0"/>
                <a:ea typeface="Open Sans" panose="020B0606030504020204" pitchFamily="34" charset="0"/>
                <a:cs typeface="Open Sans" panose="020B0606030504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3304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7"/>
        <p:cNvGrpSpPr/>
        <p:nvPr/>
      </p:nvGrpSpPr>
      <p:grpSpPr>
        <a:xfrm>
          <a:off x="0" y="0"/>
          <a:ext cx="0" cy="0"/>
          <a:chOff x="0" y="0"/>
          <a:chExt cx="0" cy="0"/>
        </a:xfrm>
      </p:grpSpPr>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Open Sans" panose="020B0606030504020204" pitchFamily="34" charset="0"/>
                <a:ea typeface="Open Sans" panose="020B0606030504020204" pitchFamily="34" charset="0"/>
                <a:cs typeface="Open Sans" panose="020B0606030504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2789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b="0" i="0">
                <a:latin typeface="Open Sans"/>
                <a:ea typeface="Open Sans"/>
                <a:cs typeface="Open Sans"/>
                <a:sym typeface="Open Sans"/>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19" name="Google Shape;19;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20" name="Google Shape;20;p1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1241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25" name="Google Shape;25;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26" name="Google Shape;26;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0950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b="0" i="0">
                <a:solidFill>
                  <a:srgbClr val="888888"/>
                </a:solidFill>
                <a:latin typeface="Open Sans"/>
                <a:ea typeface="Open Sans"/>
                <a:cs typeface="Open Sans"/>
                <a:sym typeface="Open Sans"/>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31" name="Google Shape;31;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32" name="Google Shape;32;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4885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38" name="Google Shape;38;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39" name="Google Shape;39;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12927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0" i="0">
                <a:latin typeface="Open Sans"/>
                <a:ea typeface="Open Sans"/>
                <a:cs typeface="Open Sans"/>
                <a:sym typeface="Open Sans"/>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2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0" i="0">
                <a:latin typeface="Open Sans"/>
                <a:ea typeface="Open Sans"/>
                <a:cs typeface="Open Sans"/>
                <a:sym typeface="Open Sans"/>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2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b="0" i="0">
                <a:latin typeface="Open Sans"/>
                <a:ea typeface="Open Sans"/>
                <a:cs typeface="Open Sans"/>
                <a:sym typeface="Open Sans"/>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47" name="Google Shape;47;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Open Sans"/>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dirty="0"/>
          </a:p>
        </p:txBody>
      </p:sp>
      <p:sp>
        <p:nvSpPr>
          <p:cNvPr id="48" name="Google Shape;48;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a:spcBef>
                <a:spcPts val="0"/>
              </a:spcBef>
              <a:spcAft>
                <a:spcPts val="0"/>
              </a:spcAft>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94213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11" name="Google Shape;112;p2">
            <a:extLst>
              <a:ext uri="{FF2B5EF4-FFF2-40B4-BE49-F238E27FC236}">
                <a16:creationId xmlns:a16="http://schemas.microsoft.com/office/drawing/2014/main" id="{FFA9EA0B-6FEF-5746-89F0-77E167E63101}"/>
              </a:ext>
            </a:extLst>
          </p:cNvPr>
          <p:cNvCxnSpPr>
            <a:cxnSpLocks/>
          </p:cNvCxnSpPr>
          <p:nvPr userDrawn="1"/>
        </p:nvCxnSpPr>
        <p:spPr>
          <a:xfrm flipH="1">
            <a:off x="192125" y="391705"/>
            <a:ext cx="11722556" cy="0"/>
          </a:xfrm>
          <a:prstGeom prst="straightConnector1">
            <a:avLst/>
          </a:prstGeom>
          <a:noFill/>
          <a:ln w="15875" cap="flat" cmpd="sng">
            <a:solidFill>
              <a:schemeClr val="accent1"/>
            </a:solidFill>
            <a:prstDash val="solid"/>
            <a:miter lim="800000"/>
            <a:headEnd type="none" w="sm" len="sm"/>
            <a:tailEnd type="none" w="sm" len="sm"/>
          </a:ln>
        </p:spPr>
      </p:cxnSp>
      <p:sp>
        <p:nvSpPr>
          <p:cNvPr id="13" name="Google Shape;126;p3">
            <a:extLst>
              <a:ext uri="{FF2B5EF4-FFF2-40B4-BE49-F238E27FC236}">
                <a16:creationId xmlns:a16="http://schemas.microsoft.com/office/drawing/2014/main" id="{0E4DF409-CD05-AB49-9A28-ACFCCE2567E1}"/>
              </a:ext>
            </a:extLst>
          </p:cNvPr>
          <p:cNvSpPr txBox="1"/>
          <p:nvPr userDrawn="1"/>
        </p:nvSpPr>
        <p:spPr>
          <a:xfrm>
            <a:off x="7304049" y="110623"/>
            <a:ext cx="4701078" cy="281043"/>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dirty="0">
                <a:solidFill>
                  <a:schemeClr val="bg2"/>
                </a:solidFill>
                <a:latin typeface="Open Sans"/>
                <a:ea typeface="Open Sans"/>
                <a:cs typeface="Open Sans"/>
                <a:sym typeface="Open Sans"/>
              </a:rPr>
              <a:t>THINKING MINNESOTA: JUNE 2021 POLL    |   </a:t>
            </a:r>
            <a:fld id="{14E2FE08-2D2A-6243-B385-88A266E7310D}" type="slidenum">
              <a:rPr lang="en-US" sz="900" smtClean="0">
                <a:solidFill>
                  <a:schemeClr val="bg2"/>
                </a:solidFill>
                <a:latin typeface="Open Sans"/>
                <a:ea typeface="Open Sans"/>
                <a:cs typeface="Open Sans"/>
                <a:sym typeface="Open Sans"/>
              </a:rPr>
              <a:t>‹#›</a:t>
            </a:fld>
            <a:endParaRPr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6FD17957-4A3C-604A-B6B4-7D2CD025C1D6}"/>
              </a:ext>
            </a:extLst>
          </p:cNvPr>
          <p:cNvPicPr>
            <a:picLocks noChangeAspect="1"/>
          </p:cNvPicPr>
          <p:nvPr userDrawn="1"/>
        </p:nvPicPr>
        <p:blipFill>
          <a:blip r:embed="rId6"/>
          <a:stretch>
            <a:fillRect/>
          </a:stretch>
        </p:blipFill>
        <p:spPr>
          <a:xfrm>
            <a:off x="192124" y="173450"/>
            <a:ext cx="554636" cy="433754"/>
          </a:xfrm>
          <a:prstGeom prst="rect">
            <a:avLst/>
          </a:prstGeom>
        </p:spPr>
      </p:pic>
    </p:spTree>
    <p:extLst>
      <p:ext uri="{BB962C8B-B14F-4D97-AF65-F5344CB8AC3E}">
        <p14:creationId xmlns:p14="http://schemas.microsoft.com/office/powerpoint/2010/main" val="3156417376"/>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Open Sans"/>
              <a:buNone/>
              <a:defRPr sz="9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13" name="Google Shape;13;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Open Sans"/>
              <a:buNone/>
              <a:defRPr sz="9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dirty="0"/>
          </a:p>
        </p:txBody>
      </p:sp>
      <p:sp>
        <p:nvSpPr>
          <p:cNvPr id="14" name="Google Shape;14;p1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1pPr>
            <a:lvl2pPr marL="0" marR="0" lvl="1"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2pPr>
            <a:lvl3pPr marL="0" marR="0" lvl="2"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3pPr>
            <a:lvl4pPr marL="0" marR="0" lvl="3"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4pPr>
            <a:lvl5pPr marL="0" marR="0" lvl="4"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5pPr>
            <a:lvl6pPr marL="0" marR="0" lvl="5"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6pPr>
            <a:lvl7pPr marL="0" marR="0" lvl="6"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7pPr>
            <a:lvl8pPr marL="0" marR="0" lvl="7"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8pPr>
            <a:lvl9pPr marL="0" marR="0" lvl="8" indent="0" algn="r" rtl="0">
              <a:spcBef>
                <a:spcPts val="0"/>
              </a:spcBef>
              <a:buClr>
                <a:srgbClr val="888888"/>
              </a:buClr>
              <a:buSzPts val="1200"/>
              <a:buFont typeface="Open Sans"/>
              <a:buNone/>
              <a:defRPr sz="9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9578726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53945"/>
        </a:solidFill>
        <a:effectLst/>
      </p:bgPr>
    </p:bg>
    <p:spTree>
      <p:nvGrpSpPr>
        <p:cNvPr id="1" name="Shape 83"/>
        <p:cNvGrpSpPr/>
        <p:nvPr/>
      </p:nvGrpSpPr>
      <p:grpSpPr>
        <a:xfrm>
          <a:off x="0" y="0"/>
          <a:ext cx="0" cy="0"/>
          <a:chOff x="0" y="0"/>
          <a:chExt cx="0" cy="0"/>
        </a:xfrm>
      </p:grpSpPr>
      <p:sp>
        <p:nvSpPr>
          <p:cNvPr id="94" name="Google Shape;94;p1"/>
          <p:cNvSpPr/>
          <p:nvPr/>
        </p:nvSpPr>
        <p:spPr>
          <a:xfrm>
            <a:off x="1759459" y="2185366"/>
            <a:ext cx="9989857" cy="23390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FF"/>
                </a:solidFill>
                <a:effectLst/>
                <a:uLnTx/>
                <a:uFillTx/>
                <a:latin typeface="Open Sans"/>
                <a:ea typeface="Open Sans"/>
                <a:cs typeface="Open Sans"/>
                <a:sym typeface="Open Sans"/>
              </a:rPr>
              <a:t>MINNESOTA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FF"/>
                </a:solidFill>
                <a:effectLst/>
                <a:uLnTx/>
                <a:uFillTx/>
                <a:latin typeface="Open Sans"/>
                <a:ea typeface="Open Sans"/>
                <a:cs typeface="Open Sans"/>
                <a:sym typeface="Open Sans"/>
              </a:rPr>
              <a:t>JUNE 2021 STATEWIDE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FFFFFF"/>
                </a:solidFill>
                <a:effectLst/>
                <a:uLnTx/>
                <a:uFillTx/>
                <a:latin typeface="Open Sans"/>
                <a:ea typeface="Open Sans"/>
                <a:cs typeface="Open Sans"/>
                <a:sym typeface="Open Sans"/>
              </a:rPr>
              <a:t>VOTER SURVEY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E7D48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95" name="Google Shape;95;p1"/>
          <p:cNvSpPr/>
          <p:nvPr/>
        </p:nvSpPr>
        <p:spPr>
          <a:xfrm>
            <a:off x="982116" y="5798470"/>
            <a:ext cx="10175926" cy="769401"/>
          </a:xfrm>
          <a:prstGeom prst="rect">
            <a:avLst/>
          </a:prstGeom>
          <a:noFill/>
          <a:ln>
            <a:noFill/>
          </a:ln>
        </p:spPr>
        <p:txBody>
          <a:bodyPr spcFirstLastPara="1" wrap="square" lIns="91425" tIns="45700" rIns="91425" bIns="45700" anchor="t" anchorCtr="0">
            <a:spAutoFit/>
          </a:bodyPr>
          <a:lstStyle/>
          <a:p>
            <a:pPr lvl="0" algn="ctr">
              <a:buClr>
                <a:srgbClr val="000000"/>
              </a:buClr>
              <a:defRPr/>
            </a:pPr>
            <a:r>
              <a:rPr lang="en-US" sz="2200" kern="0" dirty="0">
                <a:solidFill>
                  <a:srgbClr val="E7D480"/>
                </a:solidFill>
                <a:latin typeface="Open Sans Light"/>
                <a:ea typeface="Open Sans Light"/>
                <a:cs typeface="Open Sans Light"/>
                <a:sym typeface="Open Sans Light"/>
              </a:rPr>
              <a:t>KEY FINDINGS FROM A SURVEY OF 500 VOTERS IN MINNESOTA </a:t>
            </a:r>
          </a:p>
          <a:p>
            <a:pPr lvl="0" algn="ctr">
              <a:buClr>
                <a:srgbClr val="000000"/>
              </a:buClr>
              <a:defRPr/>
            </a:pPr>
            <a:r>
              <a:rPr lang="en-US" sz="2200" kern="0" dirty="0">
                <a:solidFill>
                  <a:srgbClr val="E7D480"/>
                </a:solidFill>
                <a:latin typeface="Open Sans Light"/>
                <a:ea typeface="Open Sans Light"/>
                <a:cs typeface="Open Sans Light"/>
                <a:sym typeface="Open Sans Light"/>
              </a:rPr>
              <a:t>CONDUCTED JUNE 2-6, 2021</a:t>
            </a:r>
            <a:endParaRPr lang="en-US" sz="2200" kern="0" dirty="0">
              <a:solidFill>
                <a:srgbClr val="E7D480"/>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28" name="Google Shape;85;p1">
            <a:extLst>
              <a:ext uri="{FF2B5EF4-FFF2-40B4-BE49-F238E27FC236}">
                <a16:creationId xmlns:a16="http://schemas.microsoft.com/office/drawing/2014/main" id="{91DC6846-FD78-094B-ABA0-5B6EE80C5040}"/>
              </a:ext>
            </a:extLst>
          </p:cNvPr>
          <p:cNvPicPr preferRelativeResize="0"/>
          <p:nvPr/>
        </p:nvPicPr>
        <p:blipFill rotWithShape="1">
          <a:blip r:embed="rId3">
            <a:alphaModFix/>
          </a:blip>
          <a:srcRect/>
          <a:stretch/>
        </p:blipFill>
        <p:spPr>
          <a:xfrm>
            <a:off x="5446642" y="2402306"/>
            <a:ext cx="6745356" cy="331622"/>
          </a:xfrm>
          <a:prstGeom prst="rect">
            <a:avLst/>
          </a:prstGeom>
          <a:noFill/>
          <a:ln>
            <a:noFill/>
          </a:ln>
        </p:spPr>
      </p:pic>
      <p:pic>
        <p:nvPicPr>
          <p:cNvPr id="29" name="Google Shape;86;p1">
            <a:extLst>
              <a:ext uri="{FF2B5EF4-FFF2-40B4-BE49-F238E27FC236}">
                <a16:creationId xmlns:a16="http://schemas.microsoft.com/office/drawing/2014/main" id="{8020969B-68B5-C34E-A16D-0841A10C935C}"/>
              </a:ext>
            </a:extLst>
          </p:cNvPr>
          <p:cNvPicPr preferRelativeResize="0"/>
          <p:nvPr/>
        </p:nvPicPr>
        <p:blipFill rotWithShape="1">
          <a:blip r:embed="rId3">
            <a:alphaModFix/>
          </a:blip>
          <a:srcRect/>
          <a:stretch/>
        </p:blipFill>
        <p:spPr>
          <a:xfrm>
            <a:off x="8454452" y="3075097"/>
            <a:ext cx="3737547" cy="331622"/>
          </a:xfrm>
          <a:prstGeom prst="rect">
            <a:avLst/>
          </a:prstGeom>
          <a:noFill/>
          <a:ln>
            <a:noFill/>
          </a:ln>
        </p:spPr>
      </p:pic>
      <p:pic>
        <p:nvPicPr>
          <p:cNvPr id="30" name="Google Shape;86;p1">
            <a:extLst>
              <a:ext uri="{FF2B5EF4-FFF2-40B4-BE49-F238E27FC236}">
                <a16:creationId xmlns:a16="http://schemas.microsoft.com/office/drawing/2014/main" id="{FA510218-5E45-7B4B-B017-8318C129120D}"/>
              </a:ext>
            </a:extLst>
          </p:cNvPr>
          <p:cNvPicPr preferRelativeResize="0"/>
          <p:nvPr/>
        </p:nvPicPr>
        <p:blipFill rotWithShape="1">
          <a:blip r:embed="rId3">
            <a:alphaModFix/>
          </a:blip>
          <a:srcRect/>
          <a:stretch/>
        </p:blipFill>
        <p:spPr>
          <a:xfrm>
            <a:off x="6096000" y="3752464"/>
            <a:ext cx="6095999" cy="299061"/>
          </a:xfrm>
          <a:prstGeom prst="rect">
            <a:avLst/>
          </a:prstGeom>
          <a:noFill/>
          <a:ln>
            <a:noFill/>
          </a:ln>
        </p:spPr>
      </p:pic>
      <p:pic>
        <p:nvPicPr>
          <p:cNvPr id="19" name="Google Shape;85;p1">
            <a:extLst>
              <a:ext uri="{FF2B5EF4-FFF2-40B4-BE49-F238E27FC236}">
                <a16:creationId xmlns:a16="http://schemas.microsoft.com/office/drawing/2014/main" id="{34455A82-1C50-7D49-AD92-E6A4F8CAE8DC}"/>
              </a:ext>
            </a:extLst>
          </p:cNvPr>
          <p:cNvPicPr preferRelativeResize="0"/>
          <p:nvPr/>
        </p:nvPicPr>
        <p:blipFill rotWithShape="1">
          <a:blip r:embed="rId3">
            <a:alphaModFix/>
          </a:blip>
          <a:srcRect/>
          <a:stretch/>
        </p:blipFill>
        <p:spPr>
          <a:xfrm>
            <a:off x="4" y="2402306"/>
            <a:ext cx="1567540" cy="299061"/>
          </a:xfrm>
          <a:prstGeom prst="rect">
            <a:avLst/>
          </a:prstGeom>
          <a:noFill/>
          <a:ln>
            <a:noFill/>
          </a:ln>
        </p:spPr>
      </p:pic>
      <p:pic>
        <p:nvPicPr>
          <p:cNvPr id="20" name="Google Shape;86;p1">
            <a:extLst>
              <a:ext uri="{FF2B5EF4-FFF2-40B4-BE49-F238E27FC236}">
                <a16:creationId xmlns:a16="http://schemas.microsoft.com/office/drawing/2014/main" id="{368EAC14-0E80-1540-A09E-E51D29BDA9E7}"/>
              </a:ext>
            </a:extLst>
          </p:cNvPr>
          <p:cNvPicPr preferRelativeResize="0"/>
          <p:nvPr/>
        </p:nvPicPr>
        <p:blipFill rotWithShape="1">
          <a:blip r:embed="rId3">
            <a:alphaModFix/>
          </a:blip>
          <a:srcRect/>
          <a:stretch/>
        </p:blipFill>
        <p:spPr>
          <a:xfrm>
            <a:off x="4" y="3075096"/>
            <a:ext cx="1567540" cy="299061"/>
          </a:xfrm>
          <a:prstGeom prst="rect">
            <a:avLst/>
          </a:prstGeom>
          <a:noFill/>
          <a:ln>
            <a:noFill/>
          </a:ln>
        </p:spPr>
      </p:pic>
      <p:pic>
        <p:nvPicPr>
          <p:cNvPr id="21" name="Google Shape;86;p1">
            <a:extLst>
              <a:ext uri="{FF2B5EF4-FFF2-40B4-BE49-F238E27FC236}">
                <a16:creationId xmlns:a16="http://schemas.microsoft.com/office/drawing/2014/main" id="{234000D1-C8E9-D24F-A574-F469C1C94CB8}"/>
              </a:ext>
            </a:extLst>
          </p:cNvPr>
          <p:cNvPicPr preferRelativeResize="0"/>
          <p:nvPr/>
        </p:nvPicPr>
        <p:blipFill rotWithShape="1">
          <a:blip r:embed="rId3">
            <a:alphaModFix/>
          </a:blip>
          <a:srcRect/>
          <a:stretch/>
        </p:blipFill>
        <p:spPr>
          <a:xfrm>
            <a:off x="4" y="3752464"/>
            <a:ext cx="1567540" cy="299061"/>
          </a:xfrm>
          <a:prstGeom prst="rect">
            <a:avLst/>
          </a:prstGeom>
          <a:noFill/>
          <a:ln>
            <a:noFill/>
          </a:ln>
        </p:spPr>
      </p:pic>
      <p:cxnSp>
        <p:nvCxnSpPr>
          <p:cNvPr id="24" name="Google Shape;112;p2">
            <a:extLst>
              <a:ext uri="{FF2B5EF4-FFF2-40B4-BE49-F238E27FC236}">
                <a16:creationId xmlns:a16="http://schemas.microsoft.com/office/drawing/2014/main" id="{208CC002-BC18-7B49-AFBA-4FB3248307F5}"/>
              </a:ext>
            </a:extLst>
          </p:cNvPr>
          <p:cNvCxnSpPr>
            <a:cxnSpLocks/>
          </p:cNvCxnSpPr>
          <p:nvPr/>
        </p:nvCxnSpPr>
        <p:spPr>
          <a:xfrm>
            <a:off x="5590818" y="-128599"/>
            <a:ext cx="0" cy="1412601"/>
          </a:xfrm>
          <a:prstGeom prst="straightConnector1">
            <a:avLst/>
          </a:prstGeom>
          <a:noFill/>
          <a:ln w="34925" cap="flat" cmpd="sng">
            <a:solidFill>
              <a:schemeClr val="accent1"/>
            </a:solidFill>
            <a:prstDash val="solid"/>
            <a:miter lim="800000"/>
            <a:headEnd type="none" w="sm" len="sm"/>
            <a:tailEnd type="none" w="sm" len="sm"/>
          </a:ln>
        </p:spPr>
      </p:cxnSp>
      <p:pic>
        <p:nvPicPr>
          <p:cNvPr id="25" name="Picture 24" descr="A close up of a clock&#10;&#10;Description automatically generated">
            <a:extLst>
              <a:ext uri="{FF2B5EF4-FFF2-40B4-BE49-F238E27FC236}">
                <a16:creationId xmlns:a16="http://schemas.microsoft.com/office/drawing/2014/main" id="{EBE410F4-E2DC-2547-AFAD-C43C3A2D9774}"/>
              </a:ext>
            </a:extLst>
          </p:cNvPr>
          <p:cNvPicPr>
            <a:picLocks noChangeAspect="1"/>
          </p:cNvPicPr>
          <p:nvPr/>
        </p:nvPicPr>
        <p:blipFill rotWithShape="1">
          <a:blip r:embed="rId4"/>
          <a:srcRect t="16178" r="2309" b="7701"/>
          <a:stretch/>
        </p:blipFill>
        <p:spPr>
          <a:xfrm>
            <a:off x="4131878" y="813793"/>
            <a:ext cx="3663705" cy="977743"/>
          </a:xfrm>
          <a:prstGeom prst="rect">
            <a:avLst/>
          </a:prstGeom>
        </p:spPr>
      </p:pic>
      <p:grpSp>
        <p:nvGrpSpPr>
          <p:cNvPr id="16" name="Group 15">
            <a:extLst>
              <a:ext uri="{FF2B5EF4-FFF2-40B4-BE49-F238E27FC236}">
                <a16:creationId xmlns:a16="http://schemas.microsoft.com/office/drawing/2014/main" id="{5C64B5B6-6B00-4F44-AD73-EAE589BA965E}"/>
              </a:ext>
            </a:extLst>
          </p:cNvPr>
          <p:cNvGrpSpPr/>
          <p:nvPr/>
        </p:nvGrpSpPr>
        <p:grpSpPr>
          <a:xfrm>
            <a:off x="222128" y="3098655"/>
            <a:ext cx="952081" cy="896127"/>
            <a:chOff x="2661391" y="3904643"/>
            <a:chExt cx="991028" cy="906259"/>
          </a:xfrm>
        </p:grpSpPr>
        <p:pic>
          <p:nvPicPr>
            <p:cNvPr id="17" name="Picture 16" descr="A close up of a logo&#10;&#10;Description automatically generated">
              <a:extLst>
                <a:ext uri="{FF2B5EF4-FFF2-40B4-BE49-F238E27FC236}">
                  <a16:creationId xmlns:a16="http://schemas.microsoft.com/office/drawing/2014/main" id="{FE57706B-50E1-4A43-8F4D-8A353B5D1BC0}"/>
                </a:ext>
              </a:extLst>
            </p:cNvPr>
            <p:cNvPicPr>
              <a:picLocks noChangeAspect="1"/>
            </p:cNvPicPr>
            <p:nvPr/>
          </p:nvPicPr>
          <p:blipFill>
            <a:blip r:embed="rId5"/>
            <a:stretch>
              <a:fillRect/>
            </a:stretch>
          </p:blipFill>
          <p:spPr>
            <a:xfrm>
              <a:off x="2661391" y="3907940"/>
              <a:ext cx="578064" cy="902962"/>
            </a:xfrm>
            <a:prstGeom prst="rect">
              <a:avLst/>
            </a:prstGeom>
          </p:spPr>
        </p:pic>
        <p:pic>
          <p:nvPicPr>
            <p:cNvPr id="18" name="Picture 17">
              <a:extLst>
                <a:ext uri="{FF2B5EF4-FFF2-40B4-BE49-F238E27FC236}">
                  <a16:creationId xmlns:a16="http://schemas.microsoft.com/office/drawing/2014/main" id="{DB19C0E8-4407-EA47-A110-2B95DD1718BC}"/>
                </a:ext>
              </a:extLst>
            </p:cNvPr>
            <p:cNvPicPr>
              <a:picLocks noChangeAspect="1"/>
            </p:cNvPicPr>
            <p:nvPr/>
          </p:nvPicPr>
          <p:blipFill rotWithShape="1">
            <a:blip r:embed="rId6"/>
            <a:srcRect l="18783" r="61461"/>
            <a:stretch/>
          </p:blipFill>
          <p:spPr>
            <a:xfrm>
              <a:off x="3252518" y="3904643"/>
              <a:ext cx="399901" cy="885512"/>
            </a:xfrm>
            <a:prstGeom prst="rect">
              <a:avLst/>
            </a:prstGeom>
          </p:spPr>
        </p:pic>
      </p:grpSp>
      <p:pic>
        <p:nvPicPr>
          <p:cNvPr id="2" name="Picture 1">
            <a:extLst>
              <a:ext uri="{FF2B5EF4-FFF2-40B4-BE49-F238E27FC236}">
                <a16:creationId xmlns:a16="http://schemas.microsoft.com/office/drawing/2014/main" id="{B10D0488-AB2A-6744-97A8-1C31B63616C1}"/>
              </a:ext>
            </a:extLst>
          </p:cNvPr>
          <p:cNvPicPr>
            <a:picLocks noChangeAspect="1"/>
          </p:cNvPicPr>
          <p:nvPr/>
        </p:nvPicPr>
        <p:blipFill>
          <a:blip r:embed="rId7"/>
          <a:stretch>
            <a:fillRect/>
          </a:stretch>
        </p:blipFill>
        <p:spPr>
          <a:xfrm>
            <a:off x="4357180" y="4623312"/>
            <a:ext cx="3213100" cy="952500"/>
          </a:xfrm>
          <a:prstGeom prst="rect">
            <a:avLst/>
          </a:prstGeom>
        </p:spPr>
      </p:pic>
      <p:pic>
        <p:nvPicPr>
          <p:cNvPr id="23" name="Picture 22">
            <a:extLst>
              <a:ext uri="{FF2B5EF4-FFF2-40B4-BE49-F238E27FC236}">
                <a16:creationId xmlns:a16="http://schemas.microsoft.com/office/drawing/2014/main" id="{E54C4ACA-5F0F-6D45-88D8-381466748ED1}"/>
              </a:ext>
            </a:extLst>
          </p:cNvPr>
          <p:cNvPicPr>
            <a:picLocks noChangeAspect="1"/>
          </p:cNvPicPr>
          <p:nvPr/>
        </p:nvPicPr>
        <p:blipFill rotWithShape="1">
          <a:blip r:embed="rId8"/>
          <a:srcRect t="12159" b="21242"/>
          <a:stretch/>
        </p:blipFill>
        <p:spPr>
          <a:xfrm>
            <a:off x="5346719" y="4690187"/>
            <a:ext cx="1234022" cy="821850"/>
          </a:xfrm>
          <a:prstGeom prst="rect">
            <a:avLst/>
          </a:prstGeom>
        </p:spPr>
      </p:pic>
    </p:spTree>
    <p:extLst>
      <p:ext uri="{BB962C8B-B14F-4D97-AF65-F5344CB8AC3E}">
        <p14:creationId xmlns:p14="http://schemas.microsoft.com/office/powerpoint/2010/main" val="67989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1C01E6F-EFF7-5542-BA9E-325135D1A545}"/>
              </a:ext>
            </a:extLst>
          </p:cNvPr>
          <p:cNvGraphicFramePr>
            <a:graphicFrameLocks noGrp="1"/>
          </p:cNvGraphicFramePr>
          <p:nvPr>
            <p:extLst>
              <p:ext uri="{D42A27DB-BD31-4B8C-83A1-F6EECF244321}">
                <p14:modId xmlns:p14="http://schemas.microsoft.com/office/powerpoint/2010/main" val="4078322607"/>
              </p:ext>
            </p:extLst>
          </p:nvPr>
        </p:nvGraphicFramePr>
        <p:xfrm>
          <a:off x="1225296" y="2040821"/>
          <a:ext cx="9741409" cy="4234092"/>
        </p:xfrm>
        <a:graphic>
          <a:graphicData uri="http://schemas.openxmlformats.org/drawingml/2006/table">
            <a:tbl>
              <a:tblPr firstRow="1" bandRow="1"/>
              <a:tblGrid>
                <a:gridCol w="3059973">
                  <a:extLst>
                    <a:ext uri="{9D8B030D-6E8A-4147-A177-3AD203B41FA5}">
                      <a16:colId xmlns:a16="http://schemas.microsoft.com/office/drawing/2014/main" val="3312163388"/>
                    </a:ext>
                  </a:extLst>
                </a:gridCol>
                <a:gridCol w="1670359">
                  <a:extLst>
                    <a:ext uri="{9D8B030D-6E8A-4147-A177-3AD203B41FA5}">
                      <a16:colId xmlns:a16="http://schemas.microsoft.com/office/drawing/2014/main" val="3536573175"/>
                    </a:ext>
                  </a:extLst>
                </a:gridCol>
                <a:gridCol w="1670359">
                  <a:extLst>
                    <a:ext uri="{9D8B030D-6E8A-4147-A177-3AD203B41FA5}">
                      <a16:colId xmlns:a16="http://schemas.microsoft.com/office/drawing/2014/main" val="20001"/>
                    </a:ext>
                  </a:extLst>
                </a:gridCol>
                <a:gridCol w="1670359">
                  <a:extLst>
                    <a:ext uri="{9D8B030D-6E8A-4147-A177-3AD203B41FA5}">
                      <a16:colId xmlns:a16="http://schemas.microsoft.com/office/drawing/2014/main" val="1467155561"/>
                    </a:ext>
                  </a:extLst>
                </a:gridCol>
                <a:gridCol w="1670359">
                  <a:extLst>
                    <a:ext uri="{9D8B030D-6E8A-4147-A177-3AD203B41FA5}">
                      <a16:colId xmlns:a16="http://schemas.microsoft.com/office/drawing/2014/main" val="1988370500"/>
                    </a:ext>
                  </a:extLst>
                </a:gridCol>
              </a:tblGrid>
              <a:tr h="48497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Overall</a:t>
                      </a:r>
                    </a:p>
                  </a:txBody>
                  <a:tcPr marL="45720" marR="45720" anchor="ctr">
                    <a:lnL w="12700" cmpd="sng">
                      <a:solidFill>
                        <a:srgbClr val="FFFFFF"/>
                      </a:solidFill>
                    </a:lnL>
                    <a:lnR w="28575"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Republicans</a:t>
                      </a:r>
                    </a:p>
                  </a:txBody>
                  <a:tcPr marL="45720" marR="45720" anchor="ctr">
                    <a:lnL w="28575"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Independents</a:t>
                      </a:r>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Democrats</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Shootings</a:t>
                      </a: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41%</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38%</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43%</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4BCB0"/>
                    </a:solidFill>
                  </a:tcPr>
                </a:tc>
                <a:extLst>
                  <a:ext uri="{0D108BD9-81ED-4DB2-BD59-A6C34878D82A}">
                    <a16:rowId xmlns:a16="http://schemas.microsoft.com/office/drawing/2014/main" val="317189170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Murder</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36%</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5CD"/>
                    </a:solidFill>
                  </a:tcPr>
                </a:tc>
                <a:extLst>
                  <a:ext uri="{0D108BD9-81ED-4DB2-BD59-A6C34878D82A}">
                    <a16:rowId xmlns:a16="http://schemas.microsoft.com/office/drawing/2014/main" val="1173983446"/>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Hate Crimes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D5CD"/>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15%</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extLst>
                  <a:ext uri="{0D108BD9-81ED-4DB2-BD59-A6C34878D82A}">
                    <a16:rowId xmlns:a16="http://schemas.microsoft.com/office/drawing/2014/main" val="619412011"/>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Burglary And Break-ins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28%</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97155042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Gang-related Violence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25%</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Robbery And Mugging</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29%</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5CD"/>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Car Theft And Carjacking</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25%</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11%</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Aggravated Assault</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27%</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9D5CD"/>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Rape</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14%</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Larceny And Theft</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10%</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13%</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5926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Shootings and murder are top concerns shared by Minnesotans across parties. Hate crimes are a top concern for almost half of Democrats. </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2" name="TextBox 1">
            <a:extLst>
              <a:ext uri="{FF2B5EF4-FFF2-40B4-BE49-F238E27FC236}">
                <a16:creationId xmlns:a16="http://schemas.microsoft.com/office/drawing/2014/main" id="{502CD638-1EED-8348-8192-4BF677210F35}"/>
              </a:ext>
            </a:extLst>
          </p:cNvPr>
          <p:cNvSpPr txBox="1"/>
          <p:nvPr/>
        </p:nvSpPr>
        <p:spPr>
          <a:xfrm>
            <a:off x="2502408" y="6514883"/>
            <a:ext cx="7187184" cy="369332"/>
          </a:xfrm>
          <a:prstGeom prst="rect">
            <a:avLst/>
          </a:prstGeom>
          <a:noFill/>
        </p:spPr>
        <p:txBody>
          <a:bodyPr wrap="square" rtlCol="0">
            <a:spAutoFit/>
          </a:bodyPr>
          <a:lstStyle/>
          <a:p>
            <a:pPr algn="ctr"/>
            <a:r>
              <a:rPr lang="en-US" dirty="0">
                <a:solidFill>
                  <a:srgbClr val="D56246"/>
                </a:solidFill>
                <a:latin typeface="Calibri" panose="020F0502020204030204" pitchFamily="34" charset="0"/>
                <a:cs typeface="Calibri" panose="020F0502020204030204" pitchFamily="34" charset="0"/>
              </a:rPr>
              <a:t>Heat Map Indicates Top Three Choices Among Each Subgroup</a:t>
            </a:r>
          </a:p>
        </p:txBody>
      </p:sp>
      <p:sp>
        <p:nvSpPr>
          <p:cNvPr id="6" name="Subtitle 3">
            <a:extLst>
              <a:ext uri="{FF2B5EF4-FFF2-40B4-BE49-F238E27FC236}">
                <a16:creationId xmlns:a16="http://schemas.microsoft.com/office/drawing/2014/main" id="{B79009CD-FB23-B049-B5FC-6059C91732A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lang="en-US" sz="1600" dirty="0">
                <a:solidFill>
                  <a:srgbClr val="B2822F"/>
                </a:solidFill>
                <a:latin typeface="Calibri" panose="020F0502020204030204"/>
                <a:cs typeface="Calibri"/>
              </a:rPr>
              <a:t>Most Concerning Types of Crime By Party</a:t>
            </a:r>
          </a:p>
        </p:txBody>
      </p:sp>
    </p:spTree>
    <p:extLst>
      <p:ext uri="{BB962C8B-B14F-4D97-AF65-F5344CB8AC3E}">
        <p14:creationId xmlns:p14="http://schemas.microsoft.com/office/powerpoint/2010/main" val="108015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lang="en-US" sz="1600" dirty="0">
                <a:solidFill>
                  <a:srgbClr val="B2822F"/>
                </a:solidFill>
                <a:latin typeface="Calibri" panose="020F0502020204030204"/>
                <a:cs typeface="Calibri"/>
              </a:rPr>
              <a:t>Most Concerning Types of Crime By Gender/Age</a:t>
            </a:r>
          </a:p>
        </p:txBody>
      </p:sp>
      <p:graphicFrame>
        <p:nvGraphicFramePr>
          <p:cNvPr id="13" name="Table 12">
            <a:extLst>
              <a:ext uri="{FF2B5EF4-FFF2-40B4-BE49-F238E27FC236}">
                <a16:creationId xmlns:a16="http://schemas.microsoft.com/office/drawing/2014/main" id="{A1C01E6F-EFF7-5542-BA9E-325135D1A545}"/>
              </a:ext>
            </a:extLst>
          </p:cNvPr>
          <p:cNvGraphicFramePr>
            <a:graphicFrameLocks noGrp="1"/>
          </p:cNvGraphicFramePr>
          <p:nvPr>
            <p:extLst>
              <p:ext uri="{D42A27DB-BD31-4B8C-83A1-F6EECF244321}">
                <p14:modId xmlns:p14="http://schemas.microsoft.com/office/powerpoint/2010/main" val="1398751658"/>
              </p:ext>
            </p:extLst>
          </p:nvPr>
        </p:nvGraphicFramePr>
        <p:xfrm>
          <a:off x="1115067" y="1932892"/>
          <a:ext cx="9961866" cy="3961702"/>
        </p:xfrm>
        <a:graphic>
          <a:graphicData uri="http://schemas.openxmlformats.org/drawingml/2006/table">
            <a:tbl>
              <a:tblPr firstRow="1" bandRow="1"/>
              <a:tblGrid>
                <a:gridCol w="3420676">
                  <a:extLst>
                    <a:ext uri="{9D8B030D-6E8A-4147-A177-3AD203B41FA5}">
                      <a16:colId xmlns:a16="http://schemas.microsoft.com/office/drawing/2014/main" val="3312163388"/>
                    </a:ext>
                  </a:extLst>
                </a:gridCol>
                <a:gridCol w="1308238">
                  <a:extLst>
                    <a:ext uri="{9D8B030D-6E8A-4147-A177-3AD203B41FA5}">
                      <a16:colId xmlns:a16="http://schemas.microsoft.com/office/drawing/2014/main" val="3536573175"/>
                    </a:ext>
                  </a:extLst>
                </a:gridCol>
                <a:gridCol w="1308238">
                  <a:extLst>
                    <a:ext uri="{9D8B030D-6E8A-4147-A177-3AD203B41FA5}">
                      <a16:colId xmlns:a16="http://schemas.microsoft.com/office/drawing/2014/main" val="20001"/>
                    </a:ext>
                  </a:extLst>
                </a:gridCol>
                <a:gridCol w="1308238">
                  <a:extLst>
                    <a:ext uri="{9D8B030D-6E8A-4147-A177-3AD203B41FA5}">
                      <a16:colId xmlns:a16="http://schemas.microsoft.com/office/drawing/2014/main" val="1467155561"/>
                    </a:ext>
                  </a:extLst>
                </a:gridCol>
                <a:gridCol w="1308238">
                  <a:extLst>
                    <a:ext uri="{9D8B030D-6E8A-4147-A177-3AD203B41FA5}">
                      <a16:colId xmlns:a16="http://schemas.microsoft.com/office/drawing/2014/main" val="1988370500"/>
                    </a:ext>
                  </a:extLst>
                </a:gridCol>
                <a:gridCol w="1308238">
                  <a:extLst>
                    <a:ext uri="{9D8B030D-6E8A-4147-A177-3AD203B41FA5}">
                      <a16:colId xmlns:a16="http://schemas.microsoft.com/office/drawing/2014/main" val="2981386557"/>
                    </a:ext>
                  </a:extLst>
                </a:gridCol>
              </a:tblGrid>
              <a:tr h="56709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Overall</a:t>
                      </a:r>
                    </a:p>
                  </a:txBody>
                  <a:tcPr marL="45720" marR="45720" anchor="ctr">
                    <a:lnL w="12700" cmpd="sng">
                      <a:solidFill>
                        <a:srgbClr val="FFFFFF"/>
                      </a:solidFill>
                    </a:lnL>
                    <a:lnR w="28575"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Men </a:t>
                      </a:r>
                    </a:p>
                    <a:p>
                      <a:pPr algn="ctr"/>
                      <a:r>
                        <a:rPr lang="en-US" sz="1800" b="1" i="0" dirty="0">
                          <a:solidFill>
                            <a:schemeClr val="bg1"/>
                          </a:solidFill>
                          <a:latin typeface="Calibri" panose="020F0502020204030204" pitchFamily="34" charset="0"/>
                          <a:cs typeface="Calibri" panose="020F0502020204030204" pitchFamily="34" charset="0"/>
                        </a:rPr>
                        <a:t>18-54</a:t>
                      </a:r>
                    </a:p>
                  </a:txBody>
                  <a:tcPr marL="45720" marR="45720" anchor="ctr">
                    <a:lnL w="28575"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Men </a:t>
                      </a:r>
                    </a:p>
                    <a:p>
                      <a:pPr algn="ctr"/>
                      <a:r>
                        <a:rPr lang="en-US" sz="1800" b="1" i="0" dirty="0">
                          <a:solidFill>
                            <a:schemeClr val="bg1"/>
                          </a:solidFill>
                          <a:latin typeface="Calibri" panose="020F0502020204030204" pitchFamily="34" charset="0"/>
                          <a:cs typeface="Calibri" panose="020F0502020204030204" pitchFamily="34" charset="0"/>
                        </a:rPr>
                        <a:t>55+</a:t>
                      </a:r>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Women </a:t>
                      </a:r>
                    </a:p>
                    <a:p>
                      <a:pPr algn="ctr"/>
                      <a:r>
                        <a:rPr lang="en-US" sz="1800" b="1" i="0" dirty="0">
                          <a:solidFill>
                            <a:schemeClr val="bg1"/>
                          </a:solidFill>
                          <a:latin typeface="Calibri" panose="020F0502020204030204" pitchFamily="34" charset="0"/>
                          <a:cs typeface="Calibri" panose="020F0502020204030204" pitchFamily="34" charset="0"/>
                        </a:rPr>
                        <a:t>18-54</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Women </a:t>
                      </a:r>
                    </a:p>
                    <a:p>
                      <a:pPr algn="ctr"/>
                      <a:r>
                        <a:rPr lang="en-US" sz="1800" b="1" i="0" dirty="0">
                          <a:solidFill>
                            <a:schemeClr val="bg1"/>
                          </a:solidFill>
                          <a:latin typeface="Calibri" panose="020F0502020204030204" pitchFamily="34" charset="0"/>
                          <a:cs typeface="Calibri" panose="020F0502020204030204" pitchFamily="34" charset="0"/>
                        </a:rPr>
                        <a:t>55+</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Shootings</a:t>
                      </a: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rPr>
                        <a:t>35%</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rPr>
                        <a:t>34%</a:t>
                      </a: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rPr>
                        <a:t>43%</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rPr>
                        <a:t>50%</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9885"/>
                    </a:solidFill>
                  </a:tcPr>
                </a:tc>
                <a:extLst>
                  <a:ext uri="{0D108BD9-81ED-4DB2-BD59-A6C34878D82A}">
                    <a16:rowId xmlns:a16="http://schemas.microsoft.com/office/drawing/2014/main" val="3171891704"/>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Murder</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33%</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rPr>
                        <a:t>28%</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rPr>
                        <a:t>35%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4BCB0"/>
                    </a:solidFill>
                  </a:tcPr>
                </a:tc>
                <a:extLst>
                  <a:ext uri="{0D108BD9-81ED-4DB2-BD59-A6C34878D82A}">
                    <a16:rowId xmlns:a16="http://schemas.microsoft.com/office/drawing/2014/main" val="1173983446"/>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Hate Crimes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31%</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rPr>
                        <a:t>29%</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4BCB0"/>
                    </a:solidFill>
                  </a:tcPr>
                </a:tc>
                <a:tc>
                  <a:txBody>
                    <a:bodyPr/>
                    <a:lstStyle/>
                    <a:p>
                      <a:pPr algn="ctr" fontAlgn="ctr"/>
                      <a:r>
                        <a:rPr lang="en-US" sz="1800" b="1" i="0" u="none" strike="noStrike" dirty="0">
                          <a:effectLst/>
                          <a:latin typeface="Calibri" panose="020F0502020204030204" pitchFamily="34" charset="0"/>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D6CE"/>
                    </a:solidFill>
                  </a:tcPr>
                </a:tc>
                <a:extLst>
                  <a:ext uri="{0D108BD9-81ED-4DB2-BD59-A6C34878D82A}">
                    <a16:rowId xmlns:a16="http://schemas.microsoft.com/office/drawing/2014/main" val="619412011"/>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Burglary And Break-ins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16%</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971550422"/>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Gang-related Violence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37463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Robbery And Mugging</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23%</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Car Theft And Carjacking</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16%</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18%</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25%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37463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Aggravated Assault</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12%</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1396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Rape</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18%</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6%</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24%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37463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Larceny And Theft</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10%</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5926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Women report higher concern for shootings, murder, and hate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crimes than men do. </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2" name="TextBox 1">
            <a:extLst>
              <a:ext uri="{FF2B5EF4-FFF2-40B4-BE49-F238E27FC236}">
                <a16:creationId xmlns:a16="http://schemas.microsoft.com/office/drawing/2014/main" id="{502CD638-1EED-8348-8192-4BF677210F35}"/>
              </a:ext>
            </a:extLst>
          </p:cNvPr>
          <p:cNvSpPr txBox="1"/>
          <p:nvPr/>
        </p:nvSpPr>
        <p:spPr>
          <a:xfrm>
            <a:off x="2502408" y="6514883"/>
            <a:ext cx="7187184" cy="369332"/>
          </a:xfrm>
          <a:prstGeom prst="rect">
            <a:avLst/>
          </a:prstGeom>
          <a:noFill/>
        </p:spPr>
        <p:txBody>
          <a:bodyPr wrap="square" rtlCol="0">
            <a:spAutoFit/>
          </a:bodyPr>
          <a:lstStyle/>
          <a:p>
            <a:pPr algn="ctr"/>
            <a:r>
              <a:rPr lang="en-US" dirty="0">
                <a:solidFill>
                  <a:srgbClr val="D56246"/>
                </a:solidFill>
                <a:latin typeface="Calibri" panose="020F0502020204030204" pitchFamily="34" charset="0"/>
                <a:cs typeface="Calibri" panose="020F0502020204030204" pitchFamily="34" charset="0"/>
              </a:rPr>
              <a:t>Heat Map Indicates Top Three Choices Among Each Subgroup</a:t>
            </a:r>
          </a:p>
        </p:txBody>
      </p:sp>
    </p:spTree>
    <p:extLst>
      <p:ext uri="{BB962C8B-B14F-4D97-AF65-F5344CB8AC3E}">
        <p14:creationId xmlns:p14="http://schemas.microsoft.com/office/powerpoint/2010/main" val="189574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416700"/>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“And, do you think crime in Minnesota has gotten worse over the past year?” </a:t>
            </a:r>
            <a:endParaRPr lang="en-US" sz="1600" b="1" dirty="0">
              <a:solidFill>
                <a:srgbClr val="B2822F"/>
              </a:solidFill>
              <a:latin typeface="Calibri" panose="020F0502020204030204"/>
              <a:cs typeface="Calibri"/>
            </a:endParaRPr>
          </a:p>
        </p:txBody>
      </p:sp>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22057"/>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Four-in-five say crime in Minnesota has gotten worse over the past year. </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graphicFrame>
        <p:nvGraphicFramePr>
          <p:cNvPr id="6" name="Chart 5">
            <a:extLst>
              <a:ext uri="{FF2B5EF4-FFF2-40B4-BE49-F238E27FC236}">
                <a16:creationId xmlns:a16="http://schemas.microsoft.com/office/drawing/2014/main" id="{07CD2D21-30AA-AB47-B169-1B226EC441BF}"/>
              </a:ext>
            </a:extLst>
          </p:cNvPr>
          <p:cNvGraphicFramePr/>
          <p:nvPr>
            <p:extLst>
              <p:ext uri="{D42A27DB-BD31-4B8C-83A1-F6EECF244321}">
                <p14:modId xmlns:p14="http://schemas.microsoft.com/office/powerpoint/2010/main" val="2447187789"/>
              </p:ext>
            </p:extLst>
          </p:nvPr>
        </p:nvGraphicFramePr>
        <p:xfrm>
          <a:off x="785042" y="2442592"/>
          <a:ext cx="5009452" cy="37490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64FF3CD-6995-1248-88E6-9CF90025EF43}"/>
              </a:ext>
            </a:extLst>
          </p:cNvPr>
          <p:cNvSpPr txBox="1"/>
          <p:nvPr/>
        </p:nvSpPr>
        <p:spPr>
          <a:xfrm>
            <a:off x="722018" y="4386647"/>
            <a:ext cx="1348057" cy="461665"/>
          </a:xfrm>
          <a:prstGeom prst="rect">
            <a:avLst/>
          </a:prstGeom>
          <a:noFill/>
        </p:spPr>
        <p:txBody>
          <a:bodyPr wrap="square" rtlCol="0">
            <a:spAutoFit/>
          </a:bodyPr>
          <a:lstStyle/>
          <a:p>
            <a:pPr lvl="0">
              <a:defRPr/>
            </a:pPr>
            <a:r>
              <a:rPr lang="en-US" sz="2400" dirty="0">
                <a:solidFill>
                  <a:srgbClr val="CC1B04"/>
                </a:solidFill>
                <a:latin typeface="Calibri" panose="020F0502020204030204" pitchFamily="34" charset="0"/>
                <a:cs typeface="Calibri" panose="020F0502020204030204" pitchFamily="34" charset="0"/>
              </a:rPr>
              <a:t>Yes</a:t>
            </a:r>
            <a:endParaRPr kumimoji="0" lang="en-US" sz="2400" b="0" i="0" u="none" strike="noStrike" kern="1200" cap="none" spc="0" normalizeH="0" baseline="0" noProof="0" dirty="0">
              <a:ln>
                <a:noFill/>
              </a:ln>
              <a:solidFill>
                <a:srgbClr val="CC1B04"/>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E19996FF-905F-214F-A548-63446366E15B}"/>
              </a:ext>
            </a:extLst>
          </p:cNvPr>
          <p:cNvSpPr/>
          <p:nvPr/>
        </p:nvSpPr>
        <p:spPr>
          <a:xfrm>
            <a:off x="2483137" y="4325092"/>
            <a:ext cx="8066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Calibri" panose="020F0502020204030204" pitchFamily="34" charset="0"/>
                <a:cs typeface="Calibri" panose="020F0502020204030204" pitchFamily="34" charset="0"/>
              </a:rPr>
              <a:t>80%</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432586-B54A-BE40-B736-86EAAB860C1E}"/>
              </a:ext>
            </a:extLst>
          </p:cNvPr>
          <p:cNvSpPr/>
          <p:nvPr/>
        </p:nvSpPr>
        <p:spPr>
          <a:xfrm>
            <a:off x="3666522" y="3118977"/>
            <a:ext cx="8066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FFFF"/>
                </a:solidFill>
                <a:latin typeface="Calibri" panose="020F0502020204030204" pitchFamily="34" charset="0"/>
                <a:cs typeface="Calibri" panose="020F0502020204030204" pitchFamily="34" charset="0"/>
              </a:rPr>
              <a:t>17%</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1BA97CB3-1FBC-D84A-8A8B-4EE23D0960FE}"/>
              </a:ext>
            </a:extLst>
          </p:cNvPr>
          <p:cNvCxnSpPr>
            <a:cxnSpLocks/>
          </p:cNvCxnSpPr>
          <p:nvPr/>
        </p:nvCxnSpPr>
        <p:spPr>
          <a:xfrm flipH="1" flipV="1">
            <a:off x="3732473" y="3642827"/>
            <a:ext cx="2011680"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F649AF-FDDF-1241-885C-21C1B5D52F63}"/>
              </a:ext>
            </a:extLst>
          </p:cNvPr>
          <p:cNvCxnSpPr>
            <a:cxnSpLocks/>
          </p:cNvCxnSpPr>
          <p:nvPr/>
        </p:nvCxnSpPr>
        <p:spPr>
          <a:xfrm flipH="1">
            <a:off x="785042" y="4860343"/>
            <a:ext cx="2504726" cy="0"/>
          </a:xfrm>
          <a:prstGeom prst="line">
            <a:avLst/>
          </a:prstGeom>
          <a:ln w="12700">
            <a:solidFill>
              <a:srgbClr val="E58C9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E5EB162-E704-D94C-920B-0CB09E1D13BA}"/>
              </a:ext>
            </a:extLst>
          </p:cNvPr>
          <p:cNvSpPr txBox="1"/>
          <p:nvPr/>
        </p:nvSpPr>
        <p:spPr>
          <a:xfrm>
            <a:off x="4288439" y="3174734"/>
            <a:ext cx="1432469" cy="461665"/>
          </a:xfrm>
          <a:prstGeom prst="rect">
            <a:avLst/>
          </a:prstGeom>
          <a:noFill/>
        </p:spPr>
        <p:txBody>
          <a:bodyPr wrap="square" rtlCol="0">
            <a:spAutoFit/>
          </a:bodyPr>
          <a:lstStyle/>
          <a:p>
            <a:pPr lvl="0" algn="r">
              <a:defRPr/>
            </a:pPr>
            <a:r>
              <a:rPr lang="en-US" sz="2400" dirty="0">
                <a:solidFill>
                  <a:srgbClr val="306F81"/>
                </a:solidFill>
                <a:latin typeface="Calibri" panose="020F0502020204030204" pitchFamily="34" charset="0"/>
                <a:cs typeface="Calibri" panose="020F0502020204030204" pitchFamily="34" charset="0"/>
              </a:rPr>
              <a:t>No</a:t>
            </a:r>
            <a:endParaRPr kumimoji="0" lang="en-US" sz="2400" b="0" i="0" u="none" strike="noStrike" kern="1200" cap="none" spc="0" normalizeH="0" baseline="0" noProof="0" dirty="0">
              <a:ln>
                <a:noFill/>
              </a:ln>
              <a:solidFill>
                <a:srgbClr val="306F81"/>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9FFD27F7-E02A-0042-A623-594C0AE7D9DD}"/>
              </a:ext>
            </a:extLst>
          </p:cNvPr>
          <p:cNvSpPr txBox="1"/>
          <p:nvPr/>
        </p:nvSpPr>
        <p:spPr>
          <a:xfrm>
            <a:off x="5022961" y="3682553"/>
            <a:ext cx="1176661" cy="830997"/>
          </a:xfrm>
          <a:prstGeom prst="rect">
            <a:avLst/>
          </a:prstGeom>
          <a:noFill/>
        </p:spPr>
        <p:txBody>
          <a:bodyPr wrap="square" rtlCol="0">
            <a:spAutoFit/>
          </a:bodyPr>
          <a:lstStyle/>
          <a:p>
            <a:pPr lvl="0">
              <a:defRPr/>
            </a:pPr>
            <a:r>
              <a:rPr lang="en-US" sz="1600" dirty="0">
                <a:solidFill>
                  <a:schemeClr val="accent4"/>
                </a:solidFill>
                <a:latin typeface="Calibri" panose="020F0502020204030204" pitchFamily="34" charset="0"/>
                <a:cs typeface="Calibri" panose="020F0502020204030204" pitchFamily="34" charset="0"/>
              </a:rPr>
              <a:t>3% </a:t>
            </a:r>
          </a:p>
          <a:p>
            <a:pPr lvl="0">
              <a:defRPr/>
            </a:pPr>
            <a:r>
              <a:rPr lang="en-US" sz="1600" dirty="0">
                <a:solidFill>
                  <a:schemeClr val="accent4"/>
                </a:solidFill>
                <a:latin typeface="Calibri" panose="020F0502020204030204" pitchFamily="34" charset="0"/>
                <a:cs typeface="Calibri" panose="020F0502020204030204" pitchFamily="34" charset="0"/>
              </a:rPr>
              <a:t>Don’t </a:t>
            </a:r>
          </a:p>
          <a:p>
            <a:pPr lvl="0">
              <a:defRPr/>
            </a:pPr>
            <a:r>
              <a:rPr lang="en-US" sz="1600" dirty="0">
                <a:solidFill>
                  <a:schemeClr val="accent4"/>
                </a:solidFill>
                <a:latin typeface="Calibri" panose="020F0502020204030204" pitchFamily="34" charset="0"/>
                <a:cs typeface="Calibri" panose="020F0502020204030204" pitchFamily="34" charset="0"/>
              </a:rPr>
              <a:t>Know</a:t>
            </a:r>
            <a:endParaRPr kumimoji="0" lang="en-US" sz="1600" b="0"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graphicFrame>
        <p:nvGraphicFramePr>
          <p:cNvPr id="22" name="Table 21">
            <a:extLst>
              <a:ext uri="{FF2B5EF4-FFF2-40B4-BE49-F238E27FC236}">
                <a16:creationId xmlns:a16="http://schemas.microsoft.com/office/drawing/2014/main" id="{F5803D36-12A8-8E44-83F8-17A0747966AA}"/>
              </a:ext>
            </a:extLst>
          </p:cNvPr>
          <p:cNvGraphicFramePr>
            <a:graphicFrameLocks noGrp="1"/>
          </p:cNvGraphicFramePr>
          <p:nvPr>
            <p:extLst>
              <p:ext uri="{D42A27DB-BD31-4B8C-83A1-F6EECF244321}">
                <p14:modId xmlns:p14="http://schemas.microsoft.com/office/powerpoint/2010/main" val="1515388278"/>
              </p:ext>
            </p:extLst>
          </p:nvPr>
        </p:nvGraphicFramePr>
        <p:xfrm>
          <a:off x="6547106" y="2075840"/>
          <a:ext cx="5147938" cy="4233751"/>
        </p:xfrm>
        <a:graphic>
          <a:graphicData uri="http://schemas.openxmlformats.org/drawingml/2006/table">
            <a:tbl>
              <a:tblPr firstRow="1" bandRow="1"/>
              <a:tblGrid>
                <a:gridCol w="2944368">
                  <a:extLst>
                    <a:ext uri="{9D8B030D-6E8A-4147-A177-3AD203B41FA5}">
                      <a16:colId xmlns:a16="http://schemas.microsoft.com/office/drawing/2014/main" val="3312163388"/>
                    </a:ext>
                  </a:extLst>
                </a:gridCol>
                <a:gridCol w="1101785">
                  <a:extLst>
                    <a:ext uri="{9D8B030D-6E8A-4147-A177-3AD203B41FA5}">
                      <a16:colId xmlns:a16="http://schemas.microsoft.com/office/drawing/2014/main" val="1467155561"/>
                    </a:ext>
                  </a:extLst>
                </a:gridCol>
                <a:gridCol w="1101785">
                  <a:extLst>
                    <a:ext uri="{9D8B030D-6E8A-4147-A177-3AD203B41FA5}">
                      <a16:colId xmlns:a16="http://schemas.microsoft.com/office/drawing/2014/main" val="1988370500"/>
                    </a:ext>
                  </a:extLst>
                </a:gridCol>
              </a:tblGrid>
              <a:tr h="4846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Yes</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No</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Republicans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93%</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17189170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Independents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Democrats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DDEB9"/>
                    </a:solidFill>
                  </a:tcPr>
                </a:tc>
                <a:extLst>
                  <a:ext uri="{0D108BD9-81ED-4DB2-BD59-A6C34878D82A}">
                    <a16:rowId xmlns:a16="http://schemas.microsoft.com/office/drawing/2014/main" val="619412011"/>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97155042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82%</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422850">
                <a:tc>
                  <a:txBody>
                    <a:bodyPr/>
                    <a:lstStyle/>
                    <a:p>
                      <a:pPr marL="9144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80%</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23" name="TextBox 22">
            <a:extLst>
              <a:ext uri="{FF2B5EF4-FFF2-40B4-BE49-F238E27FC236}">
                <a16:creationId xmlns:a16="http://schemas.microsoft.com/office/drawing/2014/main" id="{088F1FDA-CF61-3342-9FAF-264151F9FCC3}"/>
              </a:ext>
            </a:extLst>
          </p:cNvPr>
          <p:cNvSpPr txBox="1"/>
          <p:nvPr/>
        </p:nvSpPr>
        <p:spPr>
          <a:xfrm>
            <a:off x="6742111" y="6335943"/>
            <a:ext cx="4757928" cy="307777"/>
          </a:xfrm>
          <a:prstGeom prst="rect">
            <a:avLst/>
          </a:prstGeom>
          <a:noFill/>
        </p:spPr>
        <p:txBody>
          <a:bodyPr wrap="square" rtlCol="0">
            <a:spAutoFit/>
          </a:bodyPr>
          <a:lstStyle/>
          <a:p>
            <a:pPr algn="ctr"/>
            <a:r>
              <a:rPr lang="en-US" sz="1400" dirty="0">
                <a:solidFill>
                  <a:srgbClr val="00B050"/>
                </a:solidFill>
                <a:latin typeface="Calibri" panose="020F0502020204030204" pitchFamily="34" charset="0"/>
                <a:cs typeface="Calibri" panose="020F0502020204030204" pitchFamily="34" charset="0"/>
              </a:rPr>
              <a:t>Shading Indicates Over-Index Overall By 5%+</a:t>
            </a:r>
          </a:p>
        </p:txBody>
      </p:sp>
    </p:spTree>
    <p:extLst>
      <p:ext uri="{BB962C8B-B14F-4D97-AF65-F5344CB8AC3E}">
        <p14:creationId xmlns:p14="http://schemas.microsoft.com/office/powerpoint/2010/main" val="355114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“Over the past year, would you say you have visited Minneapolis more frequently, less frequently, or about the same amount as you usually do?” </a:t>
            </a:r>
            <a:endParaRPr lang="en-US" sz="1600" b="1" dirty="0">
              <a:solidFill>
                <a:srgbClr val="B2822F"/>
              </a:solidFill>
              <a:latin typeface="Calibri" panose="020F0502020204030204"/>
              <a:cs typeface="Calibri"/>
            </a:endParaRPr>
          </a:p>
        </p:txBody>
      </p:sp>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5926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Most Minnesotans, including Republicans and suburbanites, say they are visiting Minneapolis less frequently than they normally do.</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graphicFrame>
        <p:nvGraphicFramePr>
          <p:cNvPr id="22" name="Table 21">
            <a:extLst>
              <a:ext uri="{FF2B5EF4-FFF2-40B4-BE49-F238E27FC236}">
                <a16:creationId xmlns:a16="http://schemas.microsoft.com/office/drawing/2014/main" id="{F5803D36-12A8-8E44-83F8-17A0747966AA}"/>
              </a:ext>
            </a:extLst>
          </p:cNvPr>
          <p:cNvGraphicFramePr>
            <a:graphicFrameLocks noGrp="1"/>
          </p:cNvGraphicFramePr>
          <p:nvPr>
            <p:extLst>
              <p:ext uri="{D42A27DB-BD31-4B8C-83A1-F6EECF244321}">
                <p14:modId xmlns:p14="http://schemas.microsoft.com/office/powerpoint/2010/main" val="94996904"/>
              </p:ext>
            </p:extLst>
          </p:nvPr>
        </p:nvGraphicFramePr>
        <p:xfrm>
          <a:off x="6547106" y="2075840"/>
          <a:ext cx="5147938" cy="4233751"/>
        </p:xfrm>
        <a:graphic>
          <a:graphicData uri="http://schemas.openxmlformats.org/drawingml/2006/table">
            <a:tbl>
              <a:tblPr firstRow="1" bandRow="1"/>
              <a:tblGrid>
                <a:gridCol w="1938526">
                  <a:extLst>
                    <a:ext uri="{9D8B030D-6E8A-4147-A177-3AD203B41FA5}">
                      <a16:colId xmlns:a16="http://schemas.microsoft.com/office/drawing/2014/main" val="3312163388"/>
                    </a:ext>
                  </a:extLst>
                </a:gridCol>
                <a:gridCol w="1069804">
                  <a:extLst>
                    <a:ext uri="{9D8B030D-6E8A-4147-A177-3AD203B41FA5}">
                      <a16:colId xmlns:a16="http://schemas.microsoft.com/office/drawing/2014/main" val="1467155561"/>
                    </a:ext>
                  </a:extLst>
                </a:gridCol>
                <a:gridCol w="1069804">
                  <a:extLst>
                    <a:ext uri="{9D8B030D-6E8A-4147-A177-3AD203B41FA5}">
                      <a16:colId xmlns:a16="http://schemas.microsoft.com/office/drawing/2014/main" val="1116451853"/>
                    </a:ext>
                  </a:extLst>
                </a:gridCol>
                <a:gridCol w="1069804">
                  <a:extLst>
                    <a:ext uri="{9D8B030D-6E8A-4147-A177-3AD203B41FA5}">
                      <a16:colId xmlns:a16="http://schemas.microsoft.com/office/drawing/2014/main" val="1988370500"/>
                    </a:ext>
                  </a:extLst>
                </a:gridCol>
              </a:tblGrid>
              <a:tr h="4846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More</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Less</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Same</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Republicans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73%</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17189170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Independents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Democrats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DDEB9"/>
                    </a:solidFill>
                  </a:tcPr>
                </a:tc>
                <a:extLst>
                  <a:ext uri="{0D108BD9-81ED-4DB2-BD59-A6C34878D82A}">
                    <a16:rowId xmlns:a16="http://schemas.microsoft.com/office/drawing/2014/main" val="619412011"/>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DDEB9"/>
                    </a:solidFill>
                  </a:tcPr>
                </a:tc>
                <a:extLst>
                  <a:ext uri="{0D108BD9-81ED-4DB2-BD59-A6C34878D82A}">
                    <a16:rowId xmlns:a16="http://schemas.microsoft.com/office/drawing/2014/main" val="97155042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32%</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32%</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66%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26%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422850">
                <a:tc>
                  <a:txBody>
                    <a:bodyPr/>
                    <a:lstStyle/>
                    <a:p>
                      <a:pPr marL="9144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23" name="TextBox 22">
            <a:extLst>
              <a:ext uri="{FF2B5EF4-FFF2-40B4-BE49-F238E27FC236}">
                <a16:creationId xmlns:a16="http://schemas.microsoft.com/office/drawing/2014/main" id="{088F1FDA-CF61-3342-9FAF-264151F9FCC3}"/>
              </a:ext>
            </a:extLst>
          </p:cNvPr>
          <p:cNvSpPr txBox="1"/>
          <p:nvPr/>
        </p:nvSpPr>
        <p:spPr>
          <a:xfrm>
            <a:off x="6778687" y="630959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graphicFrame>
        <p:nvGraphicFramePr>
          <p:cNvPr id="15" name="Chart 14">
            <a:extLst>
              <a:ext uri="{FF2B5EF4-FFF2-40B4-BE49-F238E27FC236}">
                <a16:creationId xmlns:a16="http://schemas.microsoft.com/office/drawing/2014/main" id="{CE319187-C92D-5F4B-A1B4-B6A90DEB1B2F}"/>
              </a:ext>
            </a:extLst>
          </p:cNvPr>
          <p:cNvGraphicFramePr/>
          <p:nvPr>
            <p:extLst>
              <p:ext uri="{D42A27DB-BD31-4B8C-83A1-F6EECF244321}">
                <p14:modId xmlns:p14="http://schemas.microsoft.com/office/powerpoint/2010/main" val="448104290"/>
              </p:ext>
            </p:extLst>
          </p:nvPr>
        </p:nvGraphicFramePr>
        <p:xfrm>
          <a:off x="170307" y="2137774"/>
          <a:ext cx="5925694" cy="4650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BDF3B19D-C74E-4C40-B317-0B8AC928548C}"/>
              </a:ext>
            </a:extLst>
          </p:cNvPr>
          <p:cNvGraphicFramePr>
            <a:graphicFrameLocks noGrp="1"/>
          </p:cNvGraphicFramePr>
          <p:nvPr>
            <p:extLst>
              <p:ext uri="{D42A27DB-BD31-4B8C-83A1-F6EECF244321}">
                <p14:modId xmlns:p14="http://schemas.microsoft.com/office/powerpoint/2010/main" val="2845986933"/>
              </p:ext>
            </p:extLst>
          </p:nvPr>
        </p:nvGraphicFramePr>
        <p:xfrm>
          <a:off x="170308" y="5508124"/>
          <a:ext cx="5925692" cy="295783"/>
        </p:xfrm>
        <a:graphic>
          <a:graphicData uri="http://schemas.openxmlformats.org/drawingml/2006/table">
            <a:tbl>
              <a:tblPr firstRow="1" bandRow="1"/>
              <a:tblGrid>
                <a:gridCol w="5925692">
                  <a:extLst>
                    <a:ext uri="{9D8B030D-6E8A-4147-A177-3AD203B41FA5}">
                      <a16:colId xmlns:a16="http://schemas.microsoft.com/office/drawing/2014/main" val="1818456864"/>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D56246"/>
                          </a:solidFill>
                          <a:effectLst/>
                          <a:uLnTx/>
                          <a:uFillTx/>
                          <a:latin typeface="Calibri" panose="020F0502020204030204"/>
                          <a:ea typeface="+mn-ea"/>
                          <a:cs typeface="+mn-cs"/>
                        </a:rPr>
                        <a:t>+54 Less Frequent</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CE4D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432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419016"/>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“Looking ahead, when do you think Minneapolis will feel safe again?” </a:t>
            </a:r>
            <a:endParaRPr lang="en-US" sz="1600" b="1" dirty="0">
              <a:solidFill>
                <a:srgbClr val="B2822F"/>
              </a:solidFill>
              <a:latin typeface="Calibri" panose="020F0502020204030204"/>
              <a:cs typeface="Calibri"/>
            </a:endParaRPr>
          </a:p>
        </p:txBody>
      </p:sp>
      <p:sp>
        <p:nvSpPr>
          <p:cNvPr id="5" name="Title 4">
            <a:extLst>
              <a:ext uri="{FF2B5EF4-FFF2-40B4-BE49-F238E27FC236}">
                <a16:creationId xmlns:a16="http://schemas.microsoft.com/office/drawing/2014/main" id="{61CABD54-99A5-2442-BB03-E60138DA0E59}"/>
              </a:ext>
            </a:extLst>
          </p:cNvPr>
          <p:cNvSpPr txBox="1">
            <a:spLocks/>
          </p:cNvSpPr>
          <p:nvPr/>
        </p:nvSpPr>
        <p:spPr>
          <a:xfrm>
            <a:off x="30822" y="485415"/>
            <a:ext cx="12181536"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Most Minnesotans say it will take some time before Minneapolis will feel safe.</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graphicFrame>
        <p:nvGraphicFramePr>
          <p:cNvPr id="8" name="Chart 7">
            <a:extLst>
              <a:ext uri="{FF2B5EF4-FFF2-40B4-BE49-F238E27FC236}">
                <a16:creationId xmlns:a16="http://schemas.microsoft.com/office/drawing/2014/main" id="{0F3C61F0-5CCE-AB46-A015-06A11745C95E}"/>
              </a:ext>
            </a:extLst>
          </p:cNvPr>
          <p:cNvGraphicFramePr/>
          <p:nvPr>
            <p:extLst>
              <p:ext uri="{D42A27DB-BD31-4B8C-83A1-F6EECF244321}">
                <p14:modId xmlns:p14="http://schemas.microsoft.com/office/powerpoint/2010/main" val="292898293"/>
              </p:ext>
            </p:extLst>
          </p:nvPr>
        </p:nvGraphicFramePr>
        <p:xfrm>
          <a:off x="3598010" y="2086472"/>
          <a:ext cx="6615598" cy="4491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0977BE44-7901-7D4D-BA21-12F4B677EB35}"/>
              </a:ext>
            </a:extLst>
          </p:cNvPr>
          <p:cNvGraphicFramePr>
            <a:graphicFrameLocks noGrp="1"/>
          </p:cNvGraphicFramePr>
          <p:nvPr>
            <p:extLst>
              <p:ext uri="{D42A27DB-BD31-4B8C-83A1-F6EECF244321}">
                <p14:modId xmlns:p14="http://schemas.microsoft.com/office/powerpoint/2010/main" val="2709799843"/>
              </p:ext>
            </p:extLst>
          </p:nvPr>
        </p:nvGraphicFramePr>
        <p:xfrm>
          <a:off x="139318" y="2104760"/>
          <a:ext cx="3659128" cy="4455364"/>
        </p:xfrm>
        <a:graphic>
          <a:graphicData uri="http://schemas.openxmlformats.org/drawingml/2006/table">
            <a:tbl>
              <a:tblPr firstRow="1" bandRow="1"/>
              <a:tblGrid>
                <a:gridCol w="3659128">
                  <a:extLst>
                    <a:ext uri="{9D8B030D-6E8A-4147-A177-3AD203B41FA5}">
                      <a16:colId xmlns:a16="http://schemas.microsoft.com/office/drawing/2014/main" val="2248928636"/>
                    </a:ext>
                  </a:extLst>
                </a:gridCol>
              </a:tblGrid>
              <a:tr h="666933">
                <a:tc>
                  <a:txBody>
                    <a:bodyPr/>
                    <a:lstStyle/>
                    <a:p>
                      <a:pPr marL="9144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It Already Feels Safe</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306517"/>
                  </a:ext>
                </a:extLst>
              </a:tr>
              <a:tr h="666933">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Later This Year</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92188"/>
                  </a:ext>
                </a:extLst>
              </a:tr>
              <a:tr h="666933">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One To Two Years From Now</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812303"/>
                  </a:ext>
                </a:extLst>
              </a:tr>
              <a:tr h="99181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Three Or More Years From Now</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487366"/>
                  </a:ext>
                </a:extLst>
              </a:tr>
              <a:tr h="666933">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Never</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900530"/>
                  </a:ext>
                </a:extLst>
              </a:tr>
              <a:tr h="795820">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Don't Know/Refused</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726578"/>
                  </a:ext>
                </a:extLst>
              </a:tr>
            </a:tbl>
          </a:graphicData>
        </a:graphic>
      </p:graphicFrame>
      <p:sp>
        <p:nvSpPr>
          <p:cNvPr id="10" name="TextBox 9">
            <a:extLst>
              <a:ext uri="{FF2B5EF4-FFF2-40B4-BE49-F238E27FC236}">
                <a16:creationId xmlns:a16="http://schemas.microsoft.com/office/drawing/2014/main" id="{CA69A088-F191-8F45-BBF4-F41BC67E32F8}"/>
              </a:ext>
            </a:extLst>
          </p:cNvPr>
          <p:cNvSpPr txBox="1"/>
          <p:nvPr/>
        </p:nvSpPr>
        <p:spPr>
          <a:xfrm>
            <a:off x="8073172" y="2741962"/>
            <a:ext cx="13265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8788A"/>
                </a:solidFill>
                <a:effectLst/>
                <a:uLnTx/>
                <a:uFillTx/>
                <a:latin typeface="Calibri" panose="020F0502020204030204" pitchFamily="34" charset="0"/>
                <a:ea typeface="Noteworthy Light" panose="02000400000000000000" pitchFamily="2" charset="77"/>
                <a:cs typeface="Calibri" panose="020F0502020204030204" pitchFamily="34" charset="0"/>
              </a:rPr>
              <a:t>Short-term</a:t>
            </a:r>
          </a:p>
        </p:txBody>
      </p:sp>
      <p:sp>
        <p:nvSpPr>
          <p:cNvPr id="11" name="Oval 10">
            <a:extLst>
              <a:ext uri="{FF2B5EF4-FFF2-40B4-BE49-F238E27FC236}">
                <a16:creationId xmlns:a16="http://schemas.microsoft.com/office/drawing/2014/main" id="{89AC83A6-E982-4040-94D7-895EDB863D4E}"/>
              </a:ext>
            </a:extLst>
          </p:cNvPr>
          <p:cNvSpPr/>
          <p:nvPr/>
        </p:nvSpPr>
        <p:spPr>
          <a:xfrm>
            <a:off x="5133933" y="2383679"/>
            <a:ext cx="143838" cy="136872"/>
          </a:xfrm>
          <a:prstGeom prst="ellipse">
            <a:avLst/>
          </a:prstGeom>
          <a:solidFill>
            <a:srgbClr val="38788A"/>
          </a:solidFill>
          <a:ln>
            <a:solidFill>
              <a:srgbClr val="38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FFD851F-717A-AE48-885F-FE12B424B908}"/>
              </a:ext>
            </a:extLst>
          </p:cNvPr>
          <p:cNvSpPr/>
          <p:nvPr/>
        </p:nvSpPr>
        <p:spPr>
          <a:xfrm>
            <a:off x="6334014" y="3131824"/>
            <a:ext cx="143838" cy="136872"/>
          </a:xfrm>
          <a:prstGeom prst="ellipse">
            <a:avLst/>
          </a:prstGeom>
          <a:solidFill>
            <a:srgbClr val="38788A"/>
          </a:solidFill>
          <a:ln>
            <a:solidFill>
              <a:srgbClr val="387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FB7F824-8CB2-E54E-9BD6-F30099200164}"/>
              </a:ext>
            </a:extLst>
          </p:cNvPr>
          <p:cNvCxnSpPr>
            <a:cxnSpLocks/>
          </p:cNvCxnSpPr>
          <p:nvPr/>
        </p:nvCxnSpPr>
        <p:spPr>
          <a:xfrm>
            <a:off x="5286435" y="2454107"/>
            <a:ext cx="2738081" cy="0"/>
          </a:xfrm>
          <a:prstGeom prst="line">
            <a:avLst/>
          </a:prstGeom>
          <a:ln>
            <a:solidFill>
              <a:srgbClr val="38788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0532F8-0032-954D-AC78-0B22F2AAA917}"/>
              </a:ext>
            </a:extLst>
          </p:cNvPr>
          <p:cNvCxnSpPr>
            <a:cxnSpLocks/>
          </p:cNvCxnSpPr>
          <p:nvPr/>
        </p:nvCxnSpPr>
        <p:spPr>
          <a:xfrm>
            <a:off x="6477852" y="3200260"/>
            <a:ext cx="1535135" cy="0"/>
          </a:xfrm>
          <a:prstGeom prst="line">
            <a:avLst/>
          </a:prstGeom>
          <a:ln>
            <a:solidFill>
              <a:srgbClr val="38788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AE7325-C482-9449-8632-BE85FB31857B}"/>
              </a:ext>
            </a:extLst>
          </p:cNvPr>
          <p:cNvCxnSpPr>
            <a:cxnSpLocks/>
          </p:cNvCxnSpPr>
          <p:nvPr/>
        </p:nvCxnSpPr>
        <p:spPr>
          <a:xfrm flipV="1">
            <a:off x="8026524" y="2452115"/>
            <a:ext cx="0" cy="758494"/>
          </a:xfrm>
          <a:prstGeom prst="line">
            <a:avLst/>
          </a:prstGeom>
          <a:ln>
            <a:solidFill>
              <a:srgbClr val="38788A"/>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277552B-DA1A-9945-846C-687AE9949C84}"/>
              </a:ext>
            </a:extLst>
          </p:cNvPr>
          <p:cNvSpPr txBox="1"/>
          <p:nvPr/>
        </p:nvSpPr>
        <p:spPr>
          <a:xfrm>
            <a:off x="8081836" y="2467344"/>
            <a:ext cx="6270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38788A"/>
                </a:solidFill>
                <a:latin typeface="Calibri" panose="020F0502020204030204" pitchFamily="34" charset="0"/>
                <a:ea typeface="Noteworthy Light" panose="02000400000000000000" pitchFamily="2" charset="77"/>
                <a:cs typeface="Calibri" panose="020F0502020204030204" pitchFamily="34" charset="0"/>
              </a:rPr>
              <a:t>17</a:t>
            </a:r>
            <a:r>
              <a:rPr kumimoji="0" lang="en-US" sz="2000" b="0" i="0" u="none" strike="noStrike" kern="1200" cap="none" spc="0" normalizeH="0" baseline="0" noProof="0" dirty="0">
                <a:ln>
                  <a:noFill/>
                </a:ln>
                <a:solidFill>
                  <a:srgbClr val="38788A"/>
                </a:solidFill>
                <a:effectLst/>
                <a:uLnTx/>
                <a:uFillTx/>
                <a:latin typeface="Calibri" panose="020F0502020204030204" pitchFamily="34" charset="0"/>
                <a:ea typeface="Noteworthy Light" panose="02000400000000000000" pitchFamily="2" charset="77"/>
                <a:cs typeface="Calibri" panose="020F0502020204030204" pitchFamily="34" charset="0"/>
              </a:rPr>
              <a:t>%</a:t>
            </a:r>
          </a:p>
        </p:txBody>
      </p:sp>
      <p:sp>
        <p:nvSpPr>
          <p:cNvPr id="18" name="Oval 17">
            <a:extLst>
              <a:ext uri="{FF2B5EF4-FFF2-40B4-BE49-F238E27FC236}">
                <a16:creationId xmlns:a16="http://schemas.microsoft.com/office/drawing/2014/main" id="{88B3809E-6A39-0F46-9067-053CD6C65E04}"/>
              </a:ext>
            </a:extLst>
          </p:cNvPr>
          <p:cNvSpPr/>
          <p:nvPr/>
        </p:nvSpPr>
        <p:spPr>
          <a:xfrm>
            <a:off x="8519170" y="3859578"/>
            <a:ext cx="143838" cy="136872"/>
          </a:xfrm>
          <a:prstGeom prst="ellipse">
            <a:avLst/>
          </a:prstGeom>
          <a:solidFill>
            <a:srgbClr val="D56246"/>
          </a:solidFill>
          <a:ln>
            <a:solidFill>
              <a:srgbClr val="D56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57C8AFD5-F38E-2540-990A-39A85496E8A5}"/>
              </a:ext>
            </a:extLst>
          </p:cNvPr>
          <p:cNvCxnSpPr>
            <a:cxnSpLocks/>
          </p:cNvCxnSpPr>
          <p:nvPr/>
        </p:nvCxnSpPr>
        <p:spPr>
          <a:xfrm>
            <a:off x="8663008" y="3928014"/>
            <a:ext cx="1535135" cy="0"/>
          </a:xfrm>
          <a:prstGeom prst="line">
            <a:avLst/>
          </a:prstGeom>
          <a:ln>
            <a:solidFill>
              <a:srgbClr val="D56246"/>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CE25205-0C24-7241-9A2B-C40A2897358D}"/>
              </a:ext>
            </a:extLst>
          </p:cNvPr>
          <p:cNvSpPr/>
          <p:nvPr/>
        </p:nvSpPr>
        <p:spPr>
          <a:xfrm>
            <a:off x="7502698" y="5348543"/>
            <a:ext cx="143838" cy="136872"/>
          </a:xfrm>
          <a:prstGeom prst="ellipse">
            <a:avLst/>
          </a:prstGeom>
          <a:solidFill>
            <a:srgbClr val="D56246"/>
          </a:solidFill>
          <a:ln>
            <a:solidFill>
              <a:srgbClr val="D56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Straight Connector 20">
            <a:extLst>
              <a:ext uri="{FF2B5EF4-FFF2-40B4-BE49-F238E27FC236}">
                <a16:creationId xmlns:a16="http://schemas.microsoft.com/office/drawing/2014/main" id="{92D75BBD-CE71-8F4F-9B06-87BE1C6C42F8}"/>
              </a:ext>
            </a:extLst>
          </p:cNvPr>
          <p:cNvCxnSpPr>
            <a:cxnSpLocks/>
          </p:cNvCxnSpPr>
          <p:nvPr/>
        </p:nvCxnSpPr>
        <p:spPr>
          <a:xfrm>
            <a:off x="7646536" y="5416979"/>
            <a:ext cx="2567072" cy="0"/>
          </a:xfrm>
          <a:prstGeom prst="line">
            <a:avLst/>
          </a:prstGeom>
          <a:ln>
            <a:solidFill>
              <a:srgbClr val="D5624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B75162-65BA-EE43-B17F-F8C658ABF7DD}"/>
              </a:ext>
            </a:extLst>
          </p:cNvPr>
          <p:cNvCxnSpPr>
            <a:cxnSpLocks/>
          </p:cNvCxnSpPr>
          <p:nvPr/>
        </p:nvCxnSpPr>
        <p:spPr>
          <a:xfrm flipV="1">
            <a:off x="10204029" y="3917740"/>
            <a:ext cx="0" cy="1499239"/>
          </a:xfrm>
          <a:prstGeom prst="line">
            <a:avLst/>
          </a:prstGeom>
          <a:ln>
            <a:solidFill>
              <a:srgbClr val="D56246"/>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0EE4A3-BEE2-304D-B72E-2D19B895A928}"/>
              </a:ext>
            </a:extLst>
          </p:cNvPr>
          <p:cNvSpPr txBox="1"/>
          <p:nvPr/>
        </p:nvSpPr>
        <p:spPr>
          <a:xfrm>
            <a:off x="10418469" y="4577243"/>
            <a:ext cx="126714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56246"/>
                </a:solidFill>
                <a:effectLst/>
                <a:uLnTx/>
                <a:uFillTx/>
                <a:latin typeface="Calibri" panose="020F0502020204030204" pitchFamily="34" charset="0"/>
                <a:ea typeface="Noteworthy Light" panose="02000400000000000000" pitchFamily="2" charset="77"/>
                <a:cs typeface="Calibri" panose="020F0502020204030204" pitchFamily="34" charset="0"/>
              </a:rPr>
              <a:t>Long-term</a:t>
            </a:r>
          </a:p>
        </p:txBody>
      </p:sp>
      <p:sp>
        <p:nvSpPr>
          <p:cNvPr id="25" name="TextBox 24">
            <a:extLst>
              <a:ext uri="{FF2B5EF4-FFF2-40B4-BE49-F238E27FC236}">
                <a16:creationId xmlns:a16="http://schemas.microsoft.com/office/drawing/2014/main" id="{B76BA41C-76AC-FF47-8E49-CF5838E0D10D}"/>
              </a:ext>
            </a:extLst>
          </p:cNvPr>
          <p:cNvSpPr txBox="1"/>
          <p:nvPr/>
        </p:nvSpPr>
        <p:spPr>
          <a:xfrm>
            <a:off x="10408891" y="4294819"/>
            <a:ext cx="6270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D56246"/>
                </a:solidFill>
                <a:latin typeface="Calibri" panose="020F0502020204030204" pitchFamily="34" charset="0"/>
                <a:ea typeface="Noteworthy Light" panose="02000400000000000000" pitchFamily="2" charset="77"/>
                <a:cs typeface="Calibri" panose="020F0502020204030204" pitchFamily="34" charset="0"/>
              </a:rPr>
              <a:t>73</a:t>
            </a:r>
            <a:r>
              <a:rPr kumimoji="0" lang="en-US" sz="2000" b="0" i="0" u="none" strike="noStrike" kern="1200" cap="none" spc="0" normalizeH="0" baseline="0" noProof="0" dirty="0">
                <a:ln>
                  <a:noFill/>
                </a:ln>
                <a:solidFill>
                  <a:srgbClr val="D56246"/>
                </a:solidFill>
                <a:effectLst/>
                <a:uLnTx/>
                <a:uFillTx/>
                <a:latin typeface="Calibri" panose="020F0502020204030204" pitchFamily="34" charset="0"/>
                <a:ea typeface="Noteworthy Light" panose="02000400000000000000" pitchFamily="2" charset="77"/>
                <a:cs typeface="Calibri" panose="020F0502020204030204" pitchFamily="34" charset="0"/>
              </a:rPr>
              <a:t>%</a:t>
            </a:r>
          </a:p>
        </p:txBody>
      </p:sp>
    </p:spTree>
    <p:extLst>
      <p:ext uri="{BB962C8B-B14F-4D97-AF65-F5344CB8AC3E}">
        <p14:creationId xmlns:p14="http://schemas.microsoft.com/office/powerpoint/2010/main" val="167641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1C01E6F-EFF7-5542-BA9E-325135D1A545}"/>
              </a:ext>
            </a:extLst>
          </p:cNvPr>
          <p:cNvGraphicFramePr>
            <a:graphicFrameLocks noGrp="1"/>
          </p:cNvGraphicFramePr>
          <p:nvPr>
            <p:extLst>
              <p:ext uri="{D42A27DB-BD31-4B8C-83A1-F6EECF244321}">
                <p14:modId xmlns:p14="http://schemas.microsoft.com/office/powerpoint/2010/main" val="2066676143"/>
              </p:ext>
            </p:extLst>
          </p:nvPr>
        </p:nvGraphicFramePr>
        <p:xfrm>
          <a:off x="1099828" y="1932891"/>
          <a:ext cx="9992344" cy="3584089"/>
        </p:xfrm>
        <a:graphic>
          <a:graphicData uri="http://schemas.openxmlformats.org/drawingml/2006/table">
            <a:tbl>
              <a:tblPr firstRow="1" bandRow="1"/>
              <a:tblGrid>
                <a:gridCol w="3310908">
                  <a:extLst>
                    <a:ext uri="{9D8B030D-6E8A-4147-A177-3AD203B41FA5}">
                      <a16:colId xmlns:a16="http://schemas.microsoft.com/office/drawing/2014/main" val="3312163388"/>
                    </a:ext>
                  </a:extLst>
                </a:gridCol>
                <a:gridCol w="1670359">
                  <a:extLst>
                    <a:ext uri="{9D8B030D-6E8A-4147-A177-3AD203B41FA5}">
                      <a16:colId xmlns:a16="http://schemas.microsoft.com/office/drawing/2014/main" val="3536573175"/>
                    </a:ext>
                  </a:extLst>
                </a:gridCol>
                <a:gridCol w="1670359">
                  <a:extLst>
                    <a:ext uri="{9D8B030D-6E8A-4147-A177-3AD203B41FA5}">
                      <a16:colId xmlns:a16="http://schemas.microsoft.com/office/drawing/2014/main" val="20001"/>
                    </a:ext>
                  </a:extLst>
                </a:gridCol>
                <a:gridCol w="1670359">
                  <a:extLst>
                    <a:ext uri="{9D8B030D-6E8A-4147-A177-3AD203B41FA5}">
                      <a16:colId xmlns:a16="http://schemas.microsoft.com/office/drawing/2014/main" val="1467155561"/>
                    </a:ext>
                  </a:extLst>
                </a:gridCol>
                <a:gridCol w="1670359">
                  <a:extLst>
                    <a:ext uri="{9D8B030D-6E8A-4147-A177-3AD203B41FA5}">
                      <a16:colId xmlns:a16="http://schemas.microsoft.com/office/drawing/2014/main" val="1988370500"/>
                    </a:ext>
                  </a:extLst>
                </a:gridCol>
              </a:tblGrid>
              <a:tr h="64866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Overall</a:t>
                      </a:r>
                    </a:p>
                  </a:txBody>
                  <a:tcPr marL="45720" marR="45720" anchor="ctr">
                    <a:lnL w="12700" cmpd="sng">
                      <a:solidFill>
                        <a:srgbClr val="FFFFFF"/>
                      </a:solidFill>
                    </a:lnL>
                    <a:lnR w="28575"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Twin Cities</a:t>
                      </a:r>
                    </a:p>
                  </a:txBody>
                  <a:tcPr marL="45720" marR="45720" anchor="ctr">
                    <a:lnL w="28575"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MSP Suburbs</a:t>
                      </a:r>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473972">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Later This Year</a:t>
                      </a: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13%</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171891704"/>
                  </a:ext>
                </a:extLst>
              </a:tr>
              <a:tr h="473972">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One To Two Years From Now</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31%</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473972">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Three Or More Years From Now</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29%</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26%</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DDEB9"/>
                    </a:solidFill>
                  </a:tcPr>
                </a:tc>
                <a:tc>
                  <a:txBody>
                    <a:bodyPr/>
                    <a:lstStyle/>
                    <a:p>
                      <a:pPr algn="ctr" fontAlgn="ctr"/>
                      <a:r>
                        <a:rPr lang="en-US" sz="1800" b="1" i="0" u="none" strike="noStrike" dirty="0">
                          <a:effectLst/>
                          <a:latin typeface="Calibri" panose="020F0502020204030204" pitchFamily="34" charset="0"/>
                        </a:rPr>
                        <a:t>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619412011"/>
                  </a:ext>
                </a:extLst>
              </a:tr>
              <a:tr h="473972">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Never</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19%</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13%</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DDEB9"/>
                    </a:solidFill>
                  </a:tcPr>
                </a:tc>
                <a:extLst>
                  <a:ext uri="{0D108BD9-81ED-4DB2-BD59-A6C34878D82A}">
                    <a16:rowId xmlns:a16="http://schemas.microsoft.com/office/drawing/2014/main" val="971550422"/>
                  </a:ext>
                </a:extLst>
              </a:tr>
              <a:tr h="473972">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It Already Feels Safe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8%</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578182991"/>
                  </a:ext>
                </a:extLst>
              </a:tr>
              <a:tr h="565569">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Don't Know/Refused</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9%</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bl>
          </a:graphicData>
        </a:graphic>
      </p:graphicFrame>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5926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Length of time it will take for Minneapolis to feel safe again increases as distance from the Twin Cities increases. </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6" name="TextBox 5">
            <a:extLst>
              <a:ext uri="{FF2B5EF4-FFF2-40B4-BE49-F238E27FC236}">
                <a16:creationId xmlns:a16="http://schemas.microsoft.com/office/drawing/2014/main" id="{307C1F6E-4AFD-B64B-9913-61AE7E3C5BFF}"/>
              </a:ext>
            </a:extLst>
          </p:cNvPr>
          <p:cNvSpPr txBox="1"/>
          <p:nvPr/>
        </p:nvSpPr>
        <p:spPr>
          <a:xfrm>
            <a:off x="3717036" y="630959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sp>
        <p:nvSpPr>
          <p:cNvPr id="7" name="Subtitle 3">
            <a:extLst>
              <a:ext uri="{FF2B5EF4-FFF2-40B4-BE49-F238E27FC236}">
                <a16:creationId xmlns:a16="http://schemas.microsoft.com/office/drawing/2014/main" id="{DC489645-FEC7-7441-B02C-07FC7DEE71DC}"/>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When Minneapolis Will Feel Safe Again By Region</a:t>
            </a:r>
            <a:endParaRPr lang="en-US" sz="1600" b="1" dirty="0">
              <a:solidFill>
                <a:srgbClr val="B2822F"/>
              </a:solidFill>
              <a:latin typeface="Calibri" panose="020F0502020204030204"/>
              <a:cs typeface="Calibri"/>
            </a:endParaRPr>
          </a:p>
        </p:txBody>
      </p:sp>
    </p:spTree>
    <p:extLst>
      <p:ext uri="{BB962C8B-B14F-4D97-AF65-F5344CB8AC3E}">
        <p14:creationId xmlns:p14="http://schemas.microsoft.com/office/powerpoint/2010/main" val="368271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“Thinking about the various things that cause crime, which one of the following do you think is most responsible for the crime here in Minnesota?” </a:t>
            </a:r>
            <a:endParaRPr lang="en-US" sz="1600" b="1" dirty="0">
              <a:solidFill>
                <a:srgbClr val="B2822F"/>
              </a:solidFill>
              <a:latin typeface="Calibri" panose="020F0502020204030204"/>
              <a:cs typeface="Calibri"/>
            </a:endParaRPr>
          </a:p>
        </p:txBody>
      </p:sp>
      <p:sp>
        <p:nvSpPr>
          <p:cNvPr id="5" name="Title 4">
            <a:extLst>
              <a:ext uri="{FF2B5EF4-FFF2-40B4-BE49-F238E27FC236}">
                <a16:creationId xmlns:a16="http://schemas.microsoft.com/office/drawing/2014/main" id="{61CABD54-99A5-2442-BB03-E60138DA0E59}"/>
              </a:ext>
            </a:extLst>
          </p:cNvPr>
          <p:cNvSpPr txBox="1">
            <a:spLocks/>
          </p:cNvSpPr>
          <p:nvPr/>
        </p:nvSpPr>
        <p:spPr>
          <a:xfrm>
            <a:off x="0" y="559262"/>
            <a:ext cx="12191999"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A lack of support for law enforcement is the top reason for crime in Minnesota among adults overall.</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6" name="Rectangle 5">
            <a:extLst>
              <a:ext uri="{FF2B5EF4-FFF2-40B4-BE49-F238E27FC236}">
                <a16:creationId xmlns:a16="http://schemas.microsoft.com/office/drawing/2014/main" id="{909F0185-917C-0A4B-9ED4-4FDE9C69F888}"/>
              </a:ext>
            </a:extLst>
          </p:cNvPr>
          <p:cNvSpPr/>
          <p:nvPr/>
        </p:nvSpPr>
        <p:spPr>
          <a:xfrm flipH="1">
            <a:off x="719325" y="2177912"/>
            <a:ext cx="10607041" cy="583576"/>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CFF79184-A10B-BB47-87B8-F7579F6BC380}"/>
              </a:ext>
            </a:extLst>
          </p:cNvPr>
          <p:cNvGraphicFramePr/>
          <p:nvPr>
            <p:extLst>
              <p:ext uri="{D42A27DB-BD31-4B8C-83A1-F6EECF244321}">
                <p14:modId xmlns:p14="http://schemas.microsoft.com/office/powerpoint/2010/main" val="101796852"/>
              </p:ext>
            </p:extLst>
          </p:nvPr>
        </p:nvGraphicFramePr>
        <p:xfrm>
          <a:off x="5237990" y="2177912"/>
          <a:ext cx="5931319" cy="44919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29DAC983-2150-A041-B1F3-88E1B1941F98}"/>
              </a:ext>
            </a:extLst>
          </p:cNvPr>
          <p:cNvGraphicFramePr>
            <a:graphicFrameLocks noGrp="1"/>
          </p:cNvGraphicFramePr>
          <p:nvPr>
            <p:extLst>
              <p:ext uri="{D42A27DB-BD31-4B8C-83A1-F6EECF244321}">
                <p14:modId xmlns:p14="http://schemas.microsoft.com/office/powerpoint/2010/main" val="1213379391"/>
              </p:ext>
            </p:extLst>
          </p:nvPr>
        </p:nvGraphicFramePr>
        <p:xfrm>
          <a:off x="731520" y="2214488"/>
          <a:ext cx="4744214" cy="4455361"/>
        </p:xfrm>
        <a:graphic>
          <a:graphicData uri="http://schemas.openxmlformats.org/drawingml/2006/table">
            <a:tbl>
              <a:tblPr firstRow="1" bandRow="1"/>
              <a:tblGrid>
                <a:gridCol w="4744214">
                  <a:extLst>
                    <a:ext uri="{9D8B030D-6E8A-4147-A177-3AD203B41FA5}">
                      <a16:colId xmlns:a16="http://schemas.microsoft.com/office/drawing/2014/main" val="2248928636"/>
                    </a:ext>
                  </a:extLst>
                </a:gridCol>
              </a:tblGrid>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A Lack Of Support For Law Enforcement</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92188"/>
                  </a:ext>
                </a:extLst>
              </a:tr>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Discrimination Against Minorities</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193770"/>
                  </a:ext>
                </a:extLst>
              </a:tr>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Governor Walz' Lack Of Leadership</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6533794"/>
                  </a:ext>
                </a:extLst>
              </a:tr>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Weak Economy And Lack Of Job Opportunities</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812303"/>
                  </a:ext>
                </a:extLst>
              </a:tr>
              <a:tr h="763294">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The Covid-19 Pandemic</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487366"/>
                  </a:ext>
                </a:extLst>
              </a:tr>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Fatherless Homes</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900530"/>
                  </a:ext>
                </a:extLst>
              </a:tr>
              <a:tr h="513268">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Leniency In Sentencing</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4794515"/>
                  </a:ext>
                </a:extLst>
              </a:tr>
              <a:tr h="612459">
                <a:tc>
                  <a:txBody>
                    <a:bodyPr/>
                    <a:lstStyle/>
                    <a:p>
                      <a:pPr marL="91440" algn="r" fontAlgn="b"/>
                      <a:r>
                        <a:rPr lang="en-US" sz="1800" b="0" i="0" u="none" strike="noStrike" dirty="0">
                          <a:effectLst/>
                          <a:latin typeface="Calibri" panose="020F0502020204030204" pitchFamily="34" charset="0"/>
                          <a:cs typeface="Calibri" panose="020F0502020204030204" pitchFamily="34" charset="0"/>
                        </a:rPr>
                        <a:t>Don't Know/Refused</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726578"/>
                  </a:ext>
                </a:extLst>
              </a:tr>
            </a:tbl>
          </a:graphicData>
        </a:graphic>
      </p:graphicFrame>
    </p:spTree>
    <p:extLst>
      <p:ext uri="{BB962C8B-B14F-4D97-AF65-F5344CB8AC3E}">
        <p14:creationId xmlns:p14="http://schemas.microsoft.com/office/powerpoint/2010/main" val="839348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1C01E6F-EFF7-5542-BA9E-325135D1A545}"/>
              </a:ext>
            </a:extLst>
          </p:cNvPr>
          <p:cNvGraphicFramePr>
            <a:graphicFrameLocks noGrp="1"/>
          </p:cNvGraphicFramePr>
          <p:nvPr/>
        </p:nvGraphicFramePr>
        <p:xfrm>
          <a:off x="846445" y="2097781"/>
          <a:ext cx="10499111" cy="4200961"/>
        </p:xfrm>
        <a:graphic>
          <a:graphicData uri="http://schemas.openxmlformats.org/drawingml/2006/table">
            <a:tbl>
              <a:tblPr firstRow="1" bandRow="1"/>
              <a:tblGrid>
                <a:gridCol w="4646951">
                  <a:extLst>
                    <a:ext uri="{9D8B030D-6E8A-4147-A177-3AD203B41FA5}">
                      <a16:colId xmlns:a16="http://schemas.microsoft.com/office/drawing/2014/main" val="3312163388"/>
                    </a:ext>
                  </a:extLst>
                </a:gridCol>
                <a:gridCol w="1463040">
                  <a:extLst>
                    <a:ext uri="{9D8B030D-6E8A-4147-A177-3AD203B41FA5}">
                      <a16:colId xmlns:a16="http://schemas.microsoft.com/office/drawing/2014/main" val="3536573175"/>
                    </a:ext>
                  </a:extLst>
                </a:gridCol>
                <a:gridCol w="1463040">
                  <a:extLst>
                    <a:ext uri="{9D8B030D-6E8A-4147-A177-3AD203B41FA5}">
                      <a16:colId xmlns:a16="http://schemas.microsoft.com/office/drawing/2014/main" val="20001"/>
                    </a:ext>
                  </a:extLst>
                </a:gridCol>
                <a:gridCol w="1463040">
                  <a:extLst>
                    <a:ext uri="{9D8B030D-6E8A-4147-A177-3AD203B41FA5}">
                      <a16:colId xmlns:a16="http://schemas.microsoft.com/office/drawing/2014/main" val="1467155561"/>
                    </a:ext>
                  </a:extLst>
                </a:gridCol>
                <a:gridCol w="1463040">
                  <a:extLst>
                    <a:ext uri="{9D8B030D-6E8A-4147-A177-3AD203B41FA5}">
                      <a16:colId xmlns:a16="http://schemas.microsoft.com/office/drawing/2014/main" val="1988370500"/>
                    </a:ext>
                  </a:extLst>
                </a:gridCol>
              </a:tblGrid>
              <a:tr h="54365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p>
                      <a:pPr algn="ctr"/>
                      <a:r>
                        <a:rPr lang="en-US" sz="1800" b="1" i="0" dirty="0">
                          <a:solidFill>
                            <a:schemeClr val="bg1"/>
                          </a:solidFill>
                          <a:latin typeface="Calibri" panose="020F0502020204030204" pitchFamily="34" charset="0"/>
                          <a:cs typeface="Calibri" panose="020F0502020204030204" pitchFamily="34" charset="0"/>
                        </a:rPr>
                        <a:t>Overall</a:t>
                      </a:r>
                    </a:p>
                  </a:txBody>
                  <a:tcPr marL="45720" marR="45720" anchor="ctr">
                    <a:lnL w="12700" cmpd="sng">
                      <a:solidFill>
                        <a:srgbClr val="FFFFFF"/>
                      </a:solidFill>
                    </a:lnL>
                    <a:lnR w="28575"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Republicans</a:t>
                      </a:r>
                    </a:p>
                  </a:txBody>
                  <a:tcPr marL="45720" marR="45720" anchor="ctr">
                    <a:lnL w="28575"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Independents</a:t>
                      </a:r>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Democrats</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A Lack Of Support For Law Enforcement</a:t>
                      </a:r>
                    </a:p>
                  </a:txBody>
                  <a:tcPr marL="9525" marR="9525" marT="9525"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26%</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44%</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29%</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B9885"/>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10%</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171891704"/>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Discrimination Against Minorities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BB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B9885"/>
                    </a:solidFill>
                  </a:tcPr>
                </a:tc>
                <a:extLst>
                  <a:ext uri="{0D108BD9-81ED-4DB2-BD59-A6C34878D82A}">
                    <a16:rowId xmlns:a16="http://schemas.microsoft.com/office/drawing/2014/main" val="139781951"/>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Governor Walz' Lack Of Leadership</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29%</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5BB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Weak Economy And Lack Of Job Opportunities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12%</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5BBB0"/>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5BBB0"/>
                    </a:solidFill>
                  </a:tcPr>
                </a:tc>
                <a:extLst>
                  <a:ext uri="{0D108BD9-81ED-4DB2-BD59-A6C34878D82A}">
                    <a16:rowId xmlns:a16="http://schemas.microsoft.com/office/drawing/2014/main" val="619412011"/>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The Covid-19 Pandemic</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10%</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3%</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extLst>
                  <a:ext uri="{0D108BD9-81ED-4DB2-BD59-A6C34878D82A}">
                    <a16:rowId xmlns:a16="http://schemas.microsoft.com/office/drawing/2014/main" val="971550422"/>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Fatherless Homes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11%</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9D6C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578182991"/>
                  </a:ext>
                </a:extLst>
              </a:tr>
              <a:tr h="457163">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Leniency In Sentencing</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b"/>
                      <a:r>
                        <a:rPr lang="en-US" sz="1800" b="1" i="0" u="none" strike="noStrike" dirty="0">
                          <a:effectLst/>
                          <a:latin typeface="Calibri" panose="020F0502020204030204" pitchFamily="34" charset="0"/>
                          <a:cs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7%</a:t>
                      </a:r>
                    </a:p>
                  </a:txBody>
                  <a:tcPr marL="9525" marR="9525" marT="9525" marB="0" anchor="ctr">
                    <a:lnL w="28575" cap="flat" cmpd="sng" algn="ctr">
                      <a:solidFill>
                        <a:schemeClr val="accent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cs typeface="Calibri" panose="020F0502020204030204" pitchFamily="34" charset="0"/>
                        </a:rPr>
                        <a:t>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457163">
                <a:tc>
                  <a:txBody>
                    <a:bodyPr/>
                    <a:lstStyle/>
                    <a:p>
                      <a:pPr marL="91440" algn="l" fontAlgn="b"/>
                      <a:r>
                        <a:rPr lang="en-US" sz="1800" b="0" i="0" u="none" strike="noStrike" dirty="0">
                          <a:effectLst/>
                          <a:latin typeface="Calibri" panose="020F0502020204030204" pitchFamily="34" charset="0"/>
                          <a:cs typeface="Calibri" panose="020F0502020204030204" pitchFamily="34" charset="0"/>
                        </a:rPr>
                        <a:t>Don't Know/Refused</a:t>
                      </a:r>
                    </a:p>
                  </a:txBody>
                  <a:tcPr marL="9525" marR="9525" marT="9525"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b"/>
                      <a:r>
                        <a:rPr lang="en-US" sz="1800" b="0" i="0" u="none" strike="noStrike" dirty="0">
                          <a:effectLst/>
                          <a:latin typeface="Calibri" panose="020F0502020204030204" pitchFamily="34" charset="0"/>
                          <a:cs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0" i="0" u="none" strike="noStrike" dirty="0">
                          <a:effectLst/>
                          <a:latin typeface="Calibri" panose="020F0502020204030204" pitchFamily="34" charset="0"/>
                          <a:cs typeface="Calibri" panose="020F0502020204030204" pitchFamily="34" charset="0"/>
                        </a:rPr>
                        <a:t>4%</a:t>
                      </a:r>
                    </a:p>
                  </a:txBody>
                  <a:tcPr marL="9525" marR="9525" marT="9525" marB="0" anchor="ctr">
                    <a:lnL w="28575" cap="flat" cmpd="sng" algn="ctr">
                      <a:solidFill>
                        <a:schemeClr val="accent2"/>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0" i="0" u="none" strike="noStrike" dirty="0">
                          <a:effectLst/>
                          <a:latin typeface="Calibri" panose="020F0502020204030204" pitchFamily="34" charset="0"/>
                          <a:cs typeface="Calibri" panose="020F0502020204030204" pitchFamily="34" charset="0"/>
                        </a:rPr>
                        <a:t>15%</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tc>
                  <a:txBody>
                    <a:bodyPr/>
                    <a:lstStyle/>
                    <a:p>
                      <a:pPr algn="ctr" fontAlgn="ctr"/>
                      <a:r>
                        <a:rPr lang="en-US" sz="1800" b="0" i="0" u="none" strike="noStrike" dirty="0">
                          <a:effectLst/>
                          <a:latin typeface="Calibri" panose="020F0502020204030204" pitchFamily="34" charset="0"/>
                          <a:cs typeface="Calibri" panose="020F0502020204030204" pitchFamily="34" charset="0"/>
                        </a:rPr>
                        <a:t>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bl>
          </a:graphicData>
        </a:graphic>
      </p:graphicFrame>
      <p:sp>
        <p:nvSpPr>
          <p:cNvPr id="5" name="Title 4">
            <a:extLst>
              <a:ext uri="{FF2B5EF4-FFF2-40B4-BE49-F238E27FC236}">
                <a16:creationId xmlns:a16="http://schemas.microsoft.com/office/drawing/2014/main" id="{61CABD54-99A5-2442-BB03-E60138DA0E59}"/>
              </a:ext>
            </a:extLst>
          </p:cNvPr>
          <p:cNvSpPr txBox="1">
            <a:spLocks/>
          </p:cNvSpPr>
          <p:nvPr/>
        </p:nvSpPr>
        <p:spPr>
          <a:xfrm>
            <a:off x="0" y="559262"/>
            <a:ext cx="12191999"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A lack of support for law enforcement is the top reason Republicans and Independents say causes crimes; for Democrats it’s minority discrimination.</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7" name="TextBox 6">
            <a:extLst>
              <a:ext uri="{FF2B5EF4-FFF2-40B4-BE49-F238E27FC236}">
                <a16:creationId xmlns:a16="http://schemas.microsoft.com/office/drawing/2014/main" id="{8C196E8E-ACE8-D34B-AF24-DFF8273C56EF}"/>
              </a:ext>
            </a:extLst>
          </p:cNvPr>
          <p:cNvSpPr txBox="1"/>
          <p:nvPr/>
        </p:nvSpPr>
        <p:spPr>
          <a:xfrm>
            <a:off x="2502408" y="6514883"/>
            <a:ext cx="7187184" cy="369332"/>
          </a:xfrm>
          <a:prstGeom prst="rect">
            <a:avLst/>
          </a:prstGeom>
          <a:noFill/>
        </p:spPr>
        <p:txBody>
          <a:bodyPr wrap="square" rtlCol="0">
            <a:spAutoFit/>
          </a:bodyPr>
          <a:lstStyle/>
          <a:p>
            <a:pPr algn="ctr"/>
            <a:r>
              <a:rPr lang="en-US" dirty="0">
                <a:solidFill>
                  <a:srgbClr val="D56246"/>
                </a:solidFill>
                <a:latin typeface="Calibri" panose="020F0502020204030204" pitchFamily="34" charset="0"/>
                <a:cs typeface="Calibri" panose="020F0502020204030204" pitchFamily="34" charset="0"/>
              </a:rPr>
              <a:t>Heat Map Indicates Top Three Choices Among Each Subgroup</a:t>
            </a:r>
          </a:p>
        </p:txBody>
      </p:sp>
      <p:sp>
        <p:nvSpPr>
          <p:cNvPr id="6" name="Subtitle 3">
            <a:extLst>
              <a:ext uri="{FF2B5EF4-FFF2-40B4-BE49-F238E27FC236}">
                <a16:creationId xmlns:a16="http://schemas.microsoft.com/office/drawing/2014/main" id="{E934BAD1-3297-3445-853C-C5C16CA3016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Responsibility For Most Crime By Party</a:t>
            </a:r>
          </a:p>
        </p:txBody>
      </p:sp>
    </p:spTree>
    <p:extLst>
      <p:ext uri="{BB962C8B-B14F-4D97-AF65-F5344CB8AC3E}">
        <p14:creationId xmlns:p14="http://schemas.microsoft.com/office/powerpoint/2010/main" val="3239833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279BCFF-E3F8-6744-B972-B3B3D344BC1C}"/>
              </a:ext>
            </a:extLst>
          </p:cNvPr>
          <p:cNvSpPr txBox="1">
            <a:spLocks/>
          </p:cNvSpPr>
          <p:nvPr/>
        </p:nvSpPr>
        <p:spPr>
          <a:xfrm>
            <a:off x="496956" y="46802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Minnesotans’ trust in law enforcement far exceeds their trust in their elected leaders to make Minnesota safe.</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8" name="Subtitle 3">
            <a:extLst>
              <a:ext uri="{FF2B5EF4-FFF2-40B4-BE49-F238E27FC236}">
                <a16:creationId xmlns:a16="http://schemas.microsoft.com/office/drawing/2014/main" id="{0B20A433-F744-194B-9C79-124169F14985}"/>
              </a:ext>
            </a:extLst>
          </p:cNvPr>
          <p:cNvSpPr txBox="1">
            <a:spLocks/>
          </p:cNvSpPr>
          <p:nvPr/>
        </p:nvSpPr>
        <p:spPr>
          <a:xfrm>
            <a:off x="583623" y="1504360"/>
            <a:ext cx="11024754"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pitchFamily="34" charset="0"/>
                <a:cs typeface="Calibri" panose="020F0502020204030204" pitchFamily="34" charset="0"/>
              </a:rPr>
              <a:t>“Now, I'd like to read you a list of names and entities here in Minnesota. For each one, please tell me how much you trust that person or entity to make our state safer.”</a:t>
            </a:r>
          </a:p>
        </p:txBody>
      </p:sp>
      <p:graphicFrame>
        <p:nvGraphicFramePr>
          <p:cNvPr id="12" name="Chart 11">
            <a:extLst>
              <a:ext uri="{FF2B5EF4-FFF2-40B4-BE49-F238E27FC236}">
                <a16:creationId xmlns:a16="http://schemas.microsoft.com/office/drawing/2014/main" id="{27A903A4-7C2C-D04F-A794-FE572A8830CD}"/>
              </a:ext>
            </a:extLst>
          </p:cNvPr>
          <p:cNvGraphicFramePr/>
          <p:nvPr>
            <p:extLst>
              <p:ext uri="{D42A27DB-BD31-4B8C-83A1-F6EECF244321}">
                <p14:modId xmlns:p14="http://schemas.microsoft.com/office/powerpoint/2010/main" val="2460523915"/>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AAD197E3-F0CD-EA43-83AC-147D922AFA3E}"/>
              </a:ext>
            </a:extLst>
          </p:cNvPr>
          <p:cNvGraphicFramePr>
            <a:graphicFrameLocks noGrp="1"/>
          </p:cNvGraphicFramePr>
          <p:nvPr>
            <p:extLst>
              <p:ext uri="{D42A27DB-BD31-4B8C-83A1-F6EECF244321}">
                <p14:modId xmlns:p14="http://schemas.microsoft.com/office/powerpoint/2010/main" val="2478525656"/>
              </p:ext>
            </p:extLst>
          </p:nvPr>
        </p:nvGraphicFramePr>
        <p:xfrm>
          <a:off x="170308" y="5702996"/>
          <a:ext cx="11851384" cy="295783"/>
        </p:xfrm>
        <a:graphic>
          <a:graphicData uri="http://schemas.openxmlformats.org/drawingml/2006/table">
            <a:tbl>
              <a:tblPr firstRow="1" bandRow="1"/>
              <a:tblGrid>
                <a:gridCol w="2962846">
                  <a:extLst>
                    <a:ext uri="{9D8B030D-6E8A-4147-A177-3AD203B41FA5}">
                      <a16:colId xmlns:a16="http://schemas.microsoft.com/office/drawing/2014/main" val="1818456864"/>
                    </a:ext>
                  </a:extLst>
                </a:gridCol>
                <a:gridCol w="2962846">
                  <a:extLst>
                    <a:ext uri="{9D8B030D-6E8A-4147-A177-3AD203B41FA5}">
                      <a16:colId xmlns:a16="http://schemas.microsoft.com/office/drawing/2014/main" val="3248752414"/>
                    </a:ext>
                  </a:extLst>
                </a:gridCol>
                <a:gridCol w="2962846">
                  <a:extLst>
                    <a:ext uri="{9D8B030D-6E8A-4147-A177-3AD203B41FA5}">
                      <a16:colId xmlns:a16="http://schemas.microsoft.com/office/drawing/2014/main" val="111949605"/>
                    </a:ext>
                  </a:extLst>
                </a:gridCol>
                <a:gridCol w="2962846">
                  <a:extLst>
                    <a:ext uri="{9D8B030D-6E8A-4147-A177-3AD203B41FA5}">
                      <a16:colId xmlns:a16="http://schemas.microsoft.com/office/drawing/2014/main" val="3420032144"/>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+39 Trust</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+1 Trust</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D56246"/>
                          </a:solidFill>
                          <a:effectLst/>
                          <a:uLnTx/>
                          <a:uFillTx/>
                          <a:latin typeface="Calibri" panose="020F0502020204030204"/>
                          <a:ea typeface="+mn-ea"/>
                          <a:cs typeface="+mn-cs"/>
                        </a:rPr>
                        <a:t>+24 Distrust</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D56246"/>
                          </a:solidFill>
                          <a:effectLst/>
                          <a:uLnTx/>
                          <a:uFillTx/>
                          <a:latin typeface="Calibri" panose="020F0502020204030204"/>
                          <a:ea typeface="+mn-ea"/>
                          <a:cs typeface="+mn-cs"/>
                        </a:rPr>
                        <a:t>+29 Distrust</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401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E279BCFF-E3F8-6744-B972-B3B3D344BC1C}"/>
              </a:ext>
            </a:extLst>
          </p:cNvPr>
          <p:cNvSpPr txBox="1">
            <a:spLocks/>
          </p:cNvSpPr>
          <p:nvPr/>
        </p:nvSpPr>
        <p:spPr>
          <a:xfrm>
            <a:off x="496956" y="46802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53945"/>
                </a:solidFill>
                <a:effectLst/>
                <a:uLnTx/>
                <a:uFillTx/>
                <a:latin typeface="Calibri"/>
                <a:ea typeface="+mj-ea"/>
                <a:cs typeface="Calibri"/>
              </a:rPr>
              <a:t>Republicans</a:t>
            </a:r>
            <a:r>
              <a:rPr lang="en-US" dirty="0">
                <a:solidFill>
                  <a:srgbClr val="153945"/>
                </a:solidFill>
                <a:latin typeface="Calibri"/>
                <a:cs typeface="Calibri"/>
              </a:rPr>
              <a:t>, Independents, conservatives and moderates overwhelmingly trust law enforcement to make Minnesota safe.</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sp>
        <p:nvSpPr>
          <p:cNvPr id="8" name="Subtitle 3">
            <a:extLst>
              <a:ext uri="{FF2B5EF4-FFF2-40B4-BE49-F238E27FC236}">
                <a16:creationId xmlns:a16="http://schemas.microsoft.com/office/drawing/2014/main" id="{0B20A433-F744-194B-9C79-124169F14985}"/>
              </a:ext>
            </a:extLst>
          </p:cNvPr>
          <p:cNvSpPr txBox="1">
            <a:spLocks/>
          </p:cNvSpPr>
          <p:nvPr/>
        </p:nvSpPr>
        <p:spPr>
          <a:xfrm>
            <a:off x="583623" y="1504360"/>
            <a:ext cx="11024754"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pitchFamily="34" charset="0"/>
                <a:cs typeface="Calibri" panose="020F0502020204030204" pitchFamily="34" charset="0"/>
              </a:rPr>
              <a:t>Trust Law Enforcement By Party And Ideology</a:t>
            </a:r>
          </a:p>
        </p:txBody>
      </p:sp>
      <p:graphicFrame>
        <p:nvGraphicFramePr>
          <p:cNvPr id="12" name="Chart 11">
            <a:extLst>
              <a:ext uri="{FF2B5EF4-FFF2-40B4-BE49-F238E27FC236}">
                <a16:creationId xmlns:a16="http://schemas.microsoft.com/office/drawing/2014/main" id="{27A903A4-7C2C-D04F-A794-FE572A8830CD}"/>
              </a:ext>
            </a:extLst>
          </p:cNvPr>
          <p:cNvGraphicFramePr/>
          <p:nvPr>
            <p:extLst>
              <p:ext uri="{D42A27DB-BD31-4B8C-83A1-F6EECF244321}">
                <p14:modId xmlns:p14="http://schemas.microsoft.com/office/powerpoint/2010/main" val="1032939476"/>
              </p:ext>
            </p:extLst>
          </p:nvPr>
        </p:nvGraphicFramePr>
        <p:xfrm>
          <a:off x="420757" y="2137774"/>
          <a:ext cx="11350486" cy="46508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AAD197E3-F0CD-EA43-83AC-147D922AFA3E}"/>
              </a:ext>
            </a:extLst>
          </p:cNvPr>
          <p:cNvGraphicFramePr>
            <a:graphicFrameLocks noGrp="1"/>
          </p:cNvGraphicFramePr>
          <p:nvPr>
            <p:extLst>
              <p:ext uri="{D42A27DB-BD31-4B8C-83A1-F6EECF244321}">
                <p14:modId xmlns:p14="http://schemas.microsoft.com/office/powerpoint/2010/main" val="2926531015"/>
              </p:ext>
            </p:extLst>
          </p:nvPr>
        </p:nvGraphicFramePr>
        <p:xfrm>
          <a:off x="420759" y="5702996"/>
          <a:ext cx="11350482" cy="295783"/>
        </p:xfrm>
        <a:graphic>
          <a:graphicData uri="http://schemas.openxmlformats.org/drawingml/2006/table">
            <a:tbl>
              <a:tblPr firstRow="1" bandRow="1"/>
              <a:tblGrid>
                <a:gridCol w="1891747">
                  <a:extLst>
                    <a:ext uri="{9D8B030D-6E8A-4147-A177-3AD203B41FA5}">
                      <a16:colId xmlns:a16="http://schemas.microsoft.com/office/drawing/2014/main" val="1818456864"/>
                    </a:ext>
                  </a:extLst>
                </a:gridCol>
                <a:gridCol w="1891747">
                  <a:extLst>
                    <a:ext uri="{9D8B030D-6E8A-4147-A177-3AD203B41FA5}">
                      <a16:colId xmlns:a16="http://schemas.microsoft.com/office/drawing/2014/main" val="3248752414"/>
                    </a:ext>
                  </a:extLst>
                </a:gridCol>
                <a:gridCol w="1891747">
                  <a:extLst>
                    <a:ext uri="{9D8B030D-6E8A-4147-A177-3AD203B41FA5}">
                      <a16:colId xmlns:a16="http://schemas.microsoft.com/office/drawing/2014/main" val="111949605"/>
                    </a:ext>
                  </a:extLst>
                </a:gridCol>
                <a:gridCol w="1891747">
                  <a:extLst>
                    <a:ext uri="{9D8B030D-6E8A-4147-A177-3AD203B41FA5}">
                      <a16:colId xmlns:a16="http://schemas.microsoft.com/office/drawing/2014/main" val="3420032144"/>
                    </a:ext>
                  </a:extLst>
                </a:gridCol>
                <a:gridCol w="1891747">
                  <a:extLst>
                    <a:ext uri="{9D8B030D-6E8A-4147-A177-3AD203B41FA5}">
                      <a16:colId xmlns:a16="http://schemas.microsoft.com/office/drawing/2014/main" val="2697612791"/>
                    </a:ext>
                  </a:extLst>
                </a:gridCol>
                <a:gridCol w="1891747">
                  <a:extLst>
                    <a:ext uri="{9D8B030D-6E8A-4147-A177-3AD203B41FA5}">
                      <a16:colId xmlns:a16="http://schemas.microsoft.com/office/drawing/2014/main" val="1389140426"/>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+73 Trust</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+50</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+2</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+65</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+43</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D56246"/>
                          </a:solidFill>
                          <a:effectLst/>
                          <a:uLnTx/>
                          <a:uFillTx/>
                          <a:latin typeface="Calibri" panose="020F0502020204030204"/>
                          <a:ea typeface="+mn-ea"/>
                          <a:cs typeface="+mn-cs"/>
                        </a:rPr>
                        <a:t>-14</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6175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153945"/>
        </a:solidFill>
        <a:effectLst/>
      </p:bgPr>
    </p:bg>
    <p:spTree>
      <p:nvGrpSpPr>
        <p:cNvPr id="1" name="Shape 130"/>
        <p:cNvGrpSpPr/>
        <p:nvPr/>
      </p:nvGrpSpPr>
      <p:grpSpPr>
        <a:xfrm>
          <a:off x="0" y="0"/>
          <a:ext cx="0" cy="0"/>
          <a:chOff x="0" y="0"/>
          <a:chExt cx="0" cy="0"/>
        </a:xfrm>
      </p:grpSpPr>
      <p:pic>
        <p:nvPicPr>
          <p:cNvPr id="131" name="Google Shape;131;p4" descr="A picture containing wooden, sitting, table, bench&#10;&#10;Description automatically generated"/>
          <p:cNvPicPr preferRelativeResize="0"/>
          <p:nvPr/>
        </p:nvPicPr>
        <p:blipFill rotWithShape="1">
          <a:blip r:embed="rId3">
            <a:alphaModFix amt="5000"/>
          </a:blip>
          <a:srcRect l="-8020" t="10309" r="36757" b="37819"/>
          <a:stretch/>
        </p:blipFill>
        <p:spPr>
          <a:xfrm>
            <a:off x="3634104" y="171583"/>
            <a:ext cx="13684037" cy="6858000"/>
          </a:xfrm>
          <a:prstGeom prst="rect">
            <a:avLst/>
          </a:prstGeom>
          <a:noFill/>
          <a:ln>
            <a:noFill/>
          </a:ln>
        </p:spPr>
      </p:pic>
      <p:sp>
        <p:nvSpPr>
          <p:cNvPr id="132" name="Google Shape;132;p4"/>
          <p:cNvSpPr/>
          <p:nvPr/>
        </p:nvSpPr>
        <p:spPr>
          <a:xfrm>
            <a:off x="2285429" y="1380543"/>
            <a:ext cx="596916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ea typeface="Open Sans"/>
                <a:cs typeface="Calibri" panose="020F0502020204030204" pitchFamily="34" charset="0"/>
                <a:sym typeface="Open Sans"/>
              </a:rPr>
              <a:t>RESEARCH METHDOLOGY</a:t>
            </a:r>
            <a:endParaRPr kumimoji="0" sz="4000" b="0" i="0" u="none" strike="noStrike" kern="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sym typeface="Arial"/>
            </a:endParaRPr>
          </a:p>
        </p:txBody>
      </p:sp>
      <p:pic>
        <p:nvPicPr>
          <p:cNvPr id="135" name="Google Shape;135;p4"/>
          <p:cNvPicPr preferRelativeResize="0"/>
          <p:nvPr/>
        </p:nvPicPr>
        <p:blipFill rotWithShape="1">
          <a:blip r:embed="rId4">
            <a:alphaModFix/>
          </a:blip>
          <a:srcRect/>
          <a:stretch/>
        </p:blipFill>
        <p:spPr>
          <a:xfrm>
            <a:off x="-2641" y="1523378"/>
            <a:ext cx="2194093" cy="449854"/>
          </a:xfrm>
          <a:prstGeom prst="rect">
            <a:avLst/>
          </a:prstGeom>
          <a:noFill/>
          <a:ln>
            <a:noFill/>
          </a:ln>
        </p:spPr>
      </p:pic>
      <p:sp>
        <p:nvSpPr>
          <p:cNvPr id="14" name="TextBox 13">
            <a:extLst>
              <a:ext uri="{FF2B5EF4-FFF2-40B4-BE49-F238E27FC236}">
                <a16:creationId xmlns:a16="http://schemas.microsoft.com/office/drawing/2014/main" id="{45DB3E6A-9DB1-DD49-8F4A-6AD1C822D8D3}"/>
              </a:ext>
            </a:extLst>
          </p:cNvPr>
          <p:cNvSpPr txBox="1"/>
          <p:nvPr/>
        </p:nvSpPr>
        <p:spPr>
          <a:xfrm>
            <a:off x="2319536" y="2204074"/>
            <a:ext cx="6360638" cy="3477875"/>
          </a:xfrm>
          <a:prstGeom prst="rect">
            <a:avLst/>
          </a:prstGeom>
          <a:noFill/>
        </p:spPr>
        <p:txBody>
          <a:bodyPr wrap="square" rtlCol="0">
            <a:spAutoFit/>
          </a:bodyPr>
          <a:lstStyle/>
          <a:p>
            <a:pPr defTabSz="457200">
              <a:buClr>
                <a:srgbClr val="A07627"/>
              </a:buClr>
              <a:defRPr/>
            </a:pPr>
            <a:r>
              <a:rPr lang="en-US" sz="2000" dirty="0">
                <a:solidFill>
                  <a:srgbClr val="E8D581"/>
                </a:solidFill>
                <a:latin typeface="Calibri" panose="020F0502020204030204"/>
                <a:ea typeface="Raleway" charset="0"/>
                <a:cs typeface="Raleway" charset="0"/>
              </a:rPr>
              <a:t>Meeting Street Research is pleased to present the  Minnesota Center of the American Experiment with the results of a survey conducted among registered voters in Minnesota.</a:t>
            </a:r>
          </a:p>
          <a:p>
            <a:pPr defTabSz="457200">
              <a:buClr>
                <a:srgbClr val="A07627"/>
              </a:buClr>
              <a:defRPr/>
            </a:pPr>
            <a:endParaRPr lang="en-US" sz="2000" dirty="0">
              <a:solidFill>
                <a:prstClr val="white"/>
              </a:solidFill>
              <a:latin typeface="Calibri" panose="020F0502020204030204"/>
              <a:ea typeface="Raleway" charset="0"/>
              <a:cs typeface="Raleway" charset="0"/>
            </a:endParaRPr>
          </a:p>
          <a:p>
            <a:pPr defTabSz="457200">
              <a:buClr>
                <a:srgbClr val="A07627"/>
              </a:buClr>
              <a:defRPr/>
            </a:pPr>
            <a:r>
              <a:rPr lang="en-US" sz="2000" dirty="0">
                <a:solidFill>
                  <a:prstClr val="white"/>
                </a:solidFill>
                <a:latin typeface="Calibri" panose="020F0502020204030204"/>
                <a:ea typeface="Raleway" charset="0"/>
                <a:cs typeface="Raleway" charset="0"/>
              </a:rPr>
              <a:t>Interviews were completed June 2-6, 2021, among 500 registered voters with a mix of cell phone and landline interviewing.</a:t>
            </a:r>
          </a:p>
          <a:p>
            <a:pPr defTabSz="457200">
              <a:buClr>
                <a:srgbClr val="A07627"/>
              </a:buClr>
              <a:defRPr/>
            </a:pPr>
            <a:endParaRPr lang="en-US" sz="2000" dirty="0">
              <a:solidFill>
                <a:prstClr val="white"/>
              </a:solidFill>
              <a:latin typeface="Calibri" panose="020F0502020204030204"/>
              <a:ea typeface="Raleway" charset="0"/>
              <a:cs typeface="Raleway" charset="0"/>
            </a:endParaRPr>
          </a:p>
          <a:p>
            <a:pPr defTabSz="457200">
              <a:buClr>
                <a:srgbClr val="A07627"/>
              </a:buClr>
              <a:defRPr/>
            </a:pPr>
            <a:r>
              <a:rPr lang="en-US" sz="2000" dirty="0">
                <a:solidFill>
                  <a:prstClr val="white"/>
                </a:solidFill>
                <a:latin typeface="Calibri" panose="020F0502020204030204"/>
                <a:ea typeface="Raleway" charset="0"/>
                <a:cs typeface="Raleway" charset="0"/>
              </a:rPr>
              <a:t>The margin of error for a sample size of N=500 is ±4.38%.</a:t>
            </a:r>
          </a:p>
          <a:p>
            <a:pPr marL="0" marR="0" lvl="0" indent="0" algn="l" defTabSz="685800" rtl="0" eaLnBrk="1" fontAlgn="auto" latinLnBrk="0" hangingPunct="1">
              <a:lnSpc>
                <a:spcPct val="100000"/>
              </a:lnSpc>
              <a:spcBef>
                <a:spcPts val="0"/>
              </a:spcBef>
              <a:spcAft>
                <a:spcPct val="10000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Calibri" panose="020F0502020204030204" pitchFamily="34" charset="0"/>
              <a:ea typeface="Arial" charset="0"/>
              <a:cs typeface="Calibri" panose="020F050202020403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DDD0714A-99FF-AD44-832A-7423BC2C9D92}"/>
              </a:ext>
            </a:extLst>
          </p:cNvPr>
          <p:cNvPicPr>
            <a:picLocks noChangeAspect="1"/>
          </p:cNvPicPr>
          <p:nvPr/>
        </p:nvPicPr>
        <p:blipFill>
          <a:blip r:embed="rId5"/>
          <a:stretch>
            <a:fillRect/>
          </a:stretch>
        </p:blipFill>
        <p:spPr>
          <a:xfrm>
            <a:off x="192124" y="158924"/>
            <a:ext cx="554636" cy="433754"/>
          </a:xfrm>
          <a:prstGeom prst="rect">
            <a:avLst/>
          </a:prstGeom>
        </p:spPr>
      </p:pic>
      <p:sp>
        <p:nvSpPr>
          <p:cNvPr id="10" name="Google Shape;125;p3">
            <a:extLst>
              <a:ext uri="{FF2B5EF4-FFF2-40B4-BE49-F238E27FC236}">
                <a16:creationId xmlns:a16="http://schemas.microsoft.com/office/drawing/2014/main" id="{966B77C4-B4F7-2D47-AB86-ACE53168865C}"/>
              </a:ext>
            </a:extLst>
          </p:cNvPr>
          <p:cNvSpPr txBox="1"/>
          <p:nvPr/>
        </p:nvSpPr>
        <p:spPr>
          <a:xfrm>
            <a:off x="11637363" y="153366"/>
            <a:ext cx="554636" cy="21591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4FAF1A7A-52F1-A74D-A2A5-C5BDC96F2F93}" type="slidenum">
              <a:rPr kumimoji="0" lang="en-US" sz="1100" b="0" i="0" u="none" strike="noStrike" kern="0" cap="none" spc="0" normalizeH="0" baseline="0" noProof="0" smtClean="0">
                <a:ln>
                  <a:noFill/>
                </a:ln>
                <a:solidFill>
                  <a:srgbClr val="E7D481"/>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100" b="0" i="0" u="none" strike="noStrike" kern="0" cap="none" spc="0" normalizeH="0" baseline="0" noProof="0" dirty="0">
              <a:ln>
                <a:noFill/>
              </a:ln>
              <a:solidFill>
                <a:srgbClr val="E7D481"/>
              </a:solidFill>
              <a:effectLst/>
              <a:uLnTx/>
              <a:uFillTx/>
              <a:latin typeface="Open Sans"/>
              <a:ea typeface="Open Sans"/>
              <a:cs typeface="Open Sans"/>
              <a:sym typeface="Open Sans"/>
            </a:endParaRPr>
          </a:p>
        </p:txBody>
      </p:sp>
      <p:sp>
        <p:nvSpPr>
          <p:cNvPr id="12" name="Google Shape;126;p3">
            <a:extLst>
              <a:ext uri="{FF2B5EF4-FFF2-40B4-BE49-F238E27FC236}">
                <a16:creationId xmlns:a16="http://schemas.microsoft.com/office/drawing/2014/main" id="{85029758-BF99-3B4F-B525-F5462D058FDA}"/>
              </a:ext>
            </a:extLst>
          </p:cNvPr>
          <p:cNvSpPr txBox="1"/>
          <p:nvPr/>
        </p:nvSpPr>
        <p:spPr>
          <a:xfrm>
            <a:off x="7707116" y="171232"/>
            <a:ext cx="4114800" cy="23834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E7D480"/>
                </a:solidFill>
                <a:effectLst/>
                <a:uLnTx/>
                <a:uFillTx/>
                <a:latin typeface="Open Sans"/>
                <a:ea typeface="Open Sans"/>
                <a:cs typeface="Open Sans"/>
                <a:sym typeface="Open Sans"/>
              </a:rPr>
              <a:t>THINKING MINNESOTA: JUNE 2021 POLL</a:t>
            </a:r>
            <a:endParaRPr kumimoji="0" sz="1800" b="0" i="0" u="none" strike="noStrike" kern="1200" cap="none" spc="0" normalizeH="0" baseline="0" noProof="0" dirty="0">
              <a:ln>
                <a:noFill/>
              </a:ln>
              <a:solidFill>
                <a:srgbClr val="E7D48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3082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ctangle 17">
            <a:extLst>
              <a:ext uri="{FF2B5EF4-FFF2-40B4-BE49-F238E27FC236}">
                <a16:creationId xmlns:a16="http://schemas.microsoft.com/office/drawing/2014/main" id="{A511207A-BEFF-CA40-9823-F85AC8A58D40}"/>
              </a:ext>
            </a:extLst>
          </p:cNvPr>
          <p:cNvSpPr/>
          <p:nvPr/>
        </p:nvSpPr>
        <p:spPr>
          <a:xfrm flipH="1">
            <a:off x="6096000" y="2304288"/>
            <a:ext cx="5925692" cy="4088191"/>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2823667477"/>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“Thinking about the police in your own local community, how much confidence, if any, do you have in the police in your local community to act in the best interests of the public?”</a:t>
            </a:r>
          </a:p>
        </p:txBody>
      </p:sp>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2689170614"/>
              </p:ext>
            </p:extLst>
          </p:nvPr>
        </p:nvGraphicFramePr>
        <p:xfrm>
          <a:off x="170308" y="5702996"/>
          <a:ext cx="11851384" cy="295783"/>
        </p:xfrm>
        <a:graphic>
          <a:graphicData uri="http://schemas.openxmlformats.org/drawingml/2006/table">
            <a:tbl>
              <a:tblPr firstRow="1" bandRow="1"/>
              <a:tblGrid>
                <a:gridCol w="5925692">
                  <a:extLst>
                    <a:ext uri="{9D8B030D-6E8A-4147-A177-3AD203B41FA5}">
                      <a16:colId xmlns:a16="http://schemas.microsoft.com/office/drawing/2014/main" val="1818456864"/>
                    </a:ext>
                  </a:extLst>
                </a:gridCol>
                <a:gridCol w="5925692">
                  <a:extLst>
                    <a:ext uri="{9D8B030D-6E8A-4147-A177-3AD203B41FA5}">
                      <a16:colId xmlns:a16="http://schemas.microsoft.com/office/drawing/2014/main" val="3248752414"/>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+71 Confident</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CE4D0"/>
                    </a:solidFill>
                  </a:tcPr>
                </a:tc>
                <a:tc>
                  <a:txBody>
                    <a:bodyPr/>
                    <a:lstStyle/>
                    <a:p>
                      <a:pPr algn="ctr">
                        <a:lnSpc>
                          <a:spcPct val="70000"/>
                        </a:lnSpc>
                      </a:pPr>
                      <a:r>
                        <a:rPr kumimoji="0" lang="en-US" sz="1800" b="0" i="0" u="none" strike="noStrike" kern="1200" cap="none" spc="0" normalizeH="0" baseline="0" noProof="0" dirty="0">
                          <a:ln>
                            <a:noFill/>
                          </a:ln>
                          <a:solidFill>
                            <a:srgbClr val="38788A"/>
                          </a:solidFill>
                          <a:effectLst/>
                          <a:uLnTx/>
                          <a:uFillTx/>
                          <a:latin typeface="Calibri" panose="020F0502020204030204"/>
                          <a:ea typeface="+mn-ea"/>
                          <a:cs typeface="+mn-cs"/>
                        </a:rPr>
                        <a:t>+72 Confident</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523220"/>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High overall trust in local police is unchanged from a year ago. </a:t>
            </a:r>
          </a:p>
        </p:txBody>
      </p:sp>
    </p:spTree>
    <p:extLst>
      <p:ext uri="{BB962C8B-B14F-4D97-AF65-F5344CB8AC3E}">
        <p14:creationId xmlns:p14="http://schemas.microsoft.com/office/powerpoint/2010/main" val="142884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Confidence In Local Police By Key Subgroups</a:t>
            </a:r>
          </a:p>
        </p:txBody>
      </p:sp>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Republicans, men over 55, and Minnesotans outside of the Twin Cities report the highest confidence in their local police. </a:t>
            </a:r>
          </a:p>
        </p:txBody>
      </p:sp>
      <p:graphicFrame>
        <p:nvGraphicFramePr>
          <p:cNvPr id="8" name="Table 7">
            <a:extLst>
              <a:ext uri="{FF2B5EF4-FFF2-40B4-BE49-F238E27FC236}">
                <a16:creationId xmlns:a16="http://schemas.microsoft.com/office/drawing/2014/main" id="{97A18BCD-76AC-EE47-8763-B250688CDAF3}"/>
              </a:ext>
            </a:extLst>
          </p:cNvPr>
          <p:cNvGraphicFramePr>
            <a:graphicFrameLocks noGrp="1"/>
          </p:cNvGraphicFramePr>
          <p:nvPr>
            <p:extLst>
              <p:ext uri="{D42A27DB-BD31-4B8C-83A1-F6EECF244321}">
                <p14:modId xmlns:p14="http://schemas.microsoft.com/office/powerpoint/2010/main" val="2884784064"/>
              </p:ext>
            </p:extLst>
          </p:nvPr>
        </p:nvGraphicFramePr>
        <p:xfrm>
          <a:off x="1829076" y="1858876"/>
          <a:ext cx="8533849" cy="4588118"/>
        </p:xfrm>
        <a:graphic>
          <a:graphicData uri="http://schemas.openxmlformats.org/drawingml/2006/table">
            <a:tbl>
              <a:tblPr firstRow="1" bandRow="1"/>
              <a:tblGrid>
                <a:gridCol w="4406667">
                  <a:extLst>
                    <a:ext uri="{9D8B030D-6E8A-4147-A177-3AD203B41FA5}">
                      <a16:colId xmlns:a16="http://schemas.microsoft.com/office/drawing/2014/main" val="3312163388"/>
                    </a:ext>
                  </a:extLst>
                </a:gridCol>
                <a:gridCol w="2063591">
                  <a:extLst>
                    <a:ext uri="{9D8B030D-6E8A-4147-A177-3AD203B41FA5}">
                      <a16:colId xmlns:a16="http://schemas.microsoft.com/office/drawing/2014/main" val="1467155561"/>
                    </a:ext>
                  </a:extLst>
                </a:gridCol>
                <a:gridCol w="2063591">
                  <a:extLst>
                    <a:ext uri="{9D8B030D-6E8A-4147-A177-3AD203B41FA5}">
                      <a16:colId xmlns:a16="http://schemas.microsoft.com/office/drawing/2014/main" val="1988370500"/>
                    </a:ext>
                  </a:extLst>
                </a:gridCol>
              </a:tblGrid>
              <a:tr h="4846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Confident</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Not Confident</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Overall</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3926773"/>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Republicans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92%</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17189170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Independents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Democrats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619412011"/>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97155042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1014650214"/>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89%</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11%</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422850">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74%</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1884647292"/>
                  </a:ext>
                </a:extLst>
              </a:tr>
              <a:tr h="35436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90%</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10%</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422850">
                <a:tc>
                  <a:txBody>
                    <a:bodyPr/>
                    <a:lstStyle/>
                    <a:p>
                      <a:pPr marL="9144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92%</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5" name="TextBox 4">
            <a:extLst>
              <a:ext uri="{FF2B5EF4-FFF2-40B4-BE49-F238E27FC236}">
                <a16:creationId xmlns:a16="http://schemas.microsoft.com/office/drawing/2014/main" id="{19CB7544-0086-B640-A907-35E99208E51E}"/>
              </a:ext>
            </a:extLst>
          </p:cNvPr>
          <p:cNvSpPr txBox="1"/>
          <p:nvPr/>
        </p:nvSpPr>
        <p:spPr>
          <a:xfrm>
            <a:off x="3717036" y="647448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spTree>
    <p:extLst>
      <p:ext uri="{BB962C8B-B14F-4D97-AF65-F5344CB8AC3E}">
        <p14:creationId xmlns:p14="http://schemas.microsoft.com/office/powerpoint/2010/main" val="2285304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ctangle 17">
            <a:extLst>
              <a:ext uri="{FF2B5EF4-FFF2-40B4-BE49-F238E27FC236}">
                <a16:creationId xmlns:a16="http://schemas.microsoft.com/office/drawing/2014/main" id="{A511207A-BEFF-CA40-9823-F85AC8A58D40}"/>
              </a:ext>
            </a:extLst>
          </p:cNvPr>
          <p:cNvSpPr/>
          <p:nvPr/>
        </p:nvSpPr>
        <p:spPr>
          <a:xfrm flipH="1">
            <a:off x="170305" y="2304288"/>
            <a:ext cx="2975231" cy="4088191"/>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2831693437"/>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“Given the current environment, how concerned are you about Minnesota's ability to recruit qualified new police officers?”</a:t>
            </a:r>
          </a:p>
        </p:txBody>
      </p:sp>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2755606514"/>
              </p:ext>
            </p:extLst>
          </p:nvPr>
        </p:nvGraphicFramePr>
        <p:xfrm>
          <a:off x="170308" y="5702996"/>
          <a:ext cx="11851384" cy="295783"/>
        </p:xfrm>
        <a:graphic>
          <a:graphicData uri="http://schemas.openxmlformats.org/drawingml/2006/table">
            <a:tbl>
              <a:tblPr firstRow="1" bandRow="1"/>
              <a:tblGrid>
                <a:gridCol w="2962846">
                  <a:extLst>
                    <a:ext uri="{9D8B030D-6E8A-4147-A177-3AD203B41FA5}">
                      <a16:colId xmlns:a16="http://schemas.microsoft.com/office/drawing/2014/main" val="1818456864"/>
                    </a:ext>
                  </a:extLst>
                </a:gridCol>
                <a:gridCol w="2962846">
                  <a:extLst>
                    <a:ext uri="{9D8B030D-6E8A-4147-A177-3AD203B41FA5}">
                      <a16:colId xmlns:a16="http://schemas.microsoft.com/office/drawing/2014/main" val="3248752414"/>
                    </a:ext>
                  </a:extLst>
                </a:gridCol>
                <a:gridCol w="2962846">
                  <a:extLst>
                    <a:ext uri="{9D8B030D-6E8A-4147-A177-3AD203B41FA5}">
                      <a16:colId xmlns:a16="http://schemas.microsoft.com/office/drawing/2014/main" val="506759828"/>
                    </a:ext>
                  </a:extLst>
                </a:gridCol>
                <a:gridCol w="2962846">
                  <a:extLst>
                    <a:ext uri="{9D8B030D-6E8A-4147-A177-3AD203B41FA5}">
                      <a16:colId xmlns:a16="http://schemas.microsoft.com/office/drawing/2014/main" val="109497280"/>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+63 Concerned</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+78</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+51</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+55</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There is great concern for police recruitment, especially so among Republicans.</a:t>
            </a:r>
          </a:p>
        </p:txBody>
      </p:sp>
    </p:spTree>
    <p:extLst>
      <p:ext uri="{BB962C8B-B14F-4D97-AF65-F5344CB8AC3E}">
        <p14:creationId xmlns:p14="http://schemas.microsoft.com/office/powerpoint/2010/main" val="236390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510385"/>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Concern About Police Officer Recruitment By Key Subgroups</a:t>
            </a:r>
          </a:p>
        </p:txBody>
      </p:sp>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Women, especially over 55, are more concerned about police recruitment. Suburbanites are also more likely to be concerned.</a:t>
            </a:r>
          </a:p>
        </p:txBody>
      </p:sp>
      <p:graphicFrame>
        <p:nvGraphicFramePr>
          <p:cNvPr id="8" name="Table 7">
            <a:extLst>
              <a:ext uri="{FF2B5EF4-FFF2-40B4-BE49-F238E27FC236}">
                <a16:creationId xmlns:a16="http://schemas.microsoft.com/office/drawing/2014/main" id="{97A18BCD-76AC-EE47-8763-B250688CDAF3}"/>
              </a:ext>
            </a:extLst>
          </p:cNvPr>
          <p:cNvGraphicFramePr>
            <a:graphicFrameLocks noGrp="1"/>
          </p:cNvGraphicFramePr>
          <p:nvPr>
            <p:extLst>
              <p:ext uri="{D42A27DB-BD31-4B8C-83A1-F6EECF244321}">
                <p14:modId xmlns:p14="http://schemas.microsoft.com/office/powerpoint/2010/main" val="3462937218"/>
              </p:ext>
            </p:extLst>
          </p:nvPr>
        </p:nvGraphicFramePr>
        <p:xfrm>
          <a:off x="1829076" y="2110664"/>
          <a:ext cx="8533849" cy="3990830"/>
        </p:xfrm>
        <a:graphic>
          <a:graphicData uri="http://schemas.openxmlformats.org/drawingml/2006/table">
            <a:tbl>
              <a:tblPr firstRow="1" bandRow="1"/>
              <a:tblGrid>
                <a:gridCol w="4406667">
                  <a:extLst>
                    <a:ext uri="{9D8B030D-6E8A-4147-A177-3AD203B41FA5}">
                      <a16:colId xmlns:a16="http://schemas.microsoft.com/office/drawing/2014/main" val="3312163388"/>
                    </a:ext>
                  </a:extLst>
                </a:gridCol>
                <a:gridCol w="2063591">
                  <a:extLst>
                    <a:ext uri="{9D8B030D-6E8A-4147-A177-3AD203B41FA5}">
                      <a16:colId xmlns:a16="http://schemas.microsoft.com/office/drawing/2014/main" val="1467155561"/>
                    </a:ext>
                  </a:extLst>
                </a:gridCol>
                <a:gridCol w="2063591">
                  <a:extLst>
                    <a:ext uri="{9D8B030D-6E8A-4147-A177-3AD203B41FA5}">
                      <a16:colId xmlns:a16="http://schemas.microsoft.com/office/drawing/2014/main" val="1988370500"/>
                    </a:ext>
                  </a:extLst>
                </a:gridCol>
              </a:tblGrid>
              <a:tr h="5486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Concerned</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solidFill>
                            <a:schemeClr val="bg1"/>
                          </a:solidFill>
                          <a:latin typeface="Calibri" panose="020F0502020204030204" pitchFamily="34" charset="0"/>
                          <a:cs typeface="Calibri" panose="020F0502020204030204" pitchFamily="34" charset="0"/>
                        </a:rPr>
                        <a:t>Not Concerned</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401195">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Overall</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3926773"/>
                  </a:ext>
                </a:extLst>
              </a:tr>
              <a:tr h="401195">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971550422"/>
                  </a:ext>
                </a:extLst>
              </a:tr>
              <a:tr h="401195">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47872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401195">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87%</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12%</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47872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75%</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22%</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401195">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13%</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478727">
                <a:tc>
                  <a:txBody>
                    <a:bodyPr/>
                    <a:lstStyle/>
                    <a:p>
                      <a:pPr marL="9144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81%</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19%</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3520279707"/>
                  </a:ext>
                </a:extLst>
              </a:tr>
            </a:tbl>
          </a:graphicData>
        </a:graphic>
      </p:graphicFrame>
      <p:sp>
        <p:nvSpPr>
          <p:cNvPr id="5" name="TextBox 4">
            <a:extLst>
              <a:ext uri="{FF2B5EF4-FFF2-40B4-BE49-F238E27FC236}">
                <a16:creationId xmlns:a16="http://schemas.microsoft.com/office/drawing/2014/main" id="{44A11835-62AD-8842-BFAD-E9E6407D8D20}"/>
              </a:ext>
            </a:extLst>
          </p:cNvPr>
          <p:cNvSpPr txBox="1"/>
          <p:nvPr/>
        </p:nvSpPr>
        <p:spPr>
          <a:xfrm>
            <a:off x="3717036" y="647448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spTree>
    <p:extLst>
      <p:ext uri="{BB962C8B-B14F-4D97-AF65-F5344CB8AC3E}">
        <p14:creationId xmlns:p14="http://schemas.microsoft.com/office/powerpoint/2010/main" val="2818205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153945"/>
        </a:solidFill>
        <a:effectLst/>
      </p:bgPr>
    </p:bg>
    <p:spTree>
      <p:nvGrpSpPr>
        <p:cNvPr id="1" name="Shape 117"/>
        <p:cNvGrpSpPr/>
        <p:nvPr/>
      </p:nvGrpSpPr>
      <p:grpSpPr>
        <a:xfrm>
          <a:off x="0" y="0"/>
          <a:ext cx="0" cy="0"/>
          <a:chOff x="0" y="0"/>
          <a:chExt cx="0" cy="0"/>
        </a:xfrm>
      </p:grpSpPr>
      <p:pic>
        <p:nvPicPr>
          <p:cNvPr id="10" name="Google Shape;118;p3" descr="A person standing in front of a fence&#10;&#10;Description automatically generated">
            <a:extLst>
              <a:ext uri="{FF2B5EF4-FFF2-40B4-BE49-F238E27FC236}">
                <a16:creationId xmlns:a16="http://schemas.microsoft.com/office/drawing/2014/main" id="{6DF526BF-59F5-774F-9DFB-65BB6322E7E7}"/>
              </a:ext>
            </a:extLst>
          </p:cNvPr>
          <p:cNvPicPr preferRelativeResize="0"/>
          <p:nvPr/>
        </p:nvPicPr>
        <p:blipFill rotWithShape="1">
          <a:blip r:embed="rId3">
            <a:alphaModFix amt="10000"/>
          </a:blip>
          <a:srcRect l="21389" r="21389"/>
          <a:stretch/>
        </p:blipFill>
        <p:spPr>
          <a:xfrm>
            <a:off x="0" y="0"/>
            <a:ext cx="12192000" cy="6858000"/>
          </a:xfrm>
          <a:prstGeom prst="rect">
            <a:avLst/>
          </a:prstGeom>
          <a:noFill/>
          <a:ln>
            <a:noFill/>
          </a:ln>
        </p:spPr>
      </p:pic>
      <p:sp>
        <p:nvSpPr>
          <p:cNvPr id="12" name="Google Shape;96;p1">
            <a:extLst>
              <a:ext uri="{FF2B5EF4-FFF2-40B4-BE49-F238E27FC236}">
                <a16:creationId xmlns:a16="http://schemas.microsoft.com/office/drawing/2014/main" id="{07C2EAAE-494B-CD43-AD59-0DA38589448E}"/>
              </a:ext>
            </a:extLst>
          </p:cNvPr>
          <p:cNvSpPr/>
          <p:nvPr/>
        </p:nvSpPr>
        <p:spPr>
          <a:xfrm>
            <a:off x="4661849" y="6417645"/>
            <a:ext cx="3265638" cy="2308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D2D4D5"/>
                </a:solidFill>
                <a:effectLst/>
                <a:uLnTx/>
                <a:uFillTx/>
                <a:latin typeface="Open Sans"/>
                <a:ea typeface="Open Sans"/>
                <a:cs typeface="Open Sans"/>
                <a:sym typeface="Open Sans"/>
              </a:rPr>
              <a:t>© 2020 Meeting Street Research, LLC. All Rights Reserved.</a:t>
            </a:r>
            <a:endParaRPr kumimoji="0"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cxnSp>
        <p:nvCxnSpPr>
          <p:cNvPr id="13" name="Google Shape;112;p2">
            <a:extLst>
              <a:ext uri="{FF2B5EF4-FFF2-40B4-BE49-F238E27FC236}">
                <a16:creationId xmlns:a16="http://schemas.microsoft.com/office/drawing/2014/main" id="{45F997BE-D3F0-4440-A674-C4482E0DD046}"/>
              </a:ext>
            </a:extLst>
          </p:cNvPr>
          <p:cNvCxnSpPr>
            <a:cxnSpLocks/>
          </p:cNvCxnSpPr>
          <p:nvPr/>
        </p:nvCxnSpPr>
        <p:spPr>
          <a:xfrm>
            <a:off x="3484533" y="1"/>
            <a:ext cx="0" cy="1412601"/>
          </a:xfrm>
          <a:prstGeom prst="straightConnector1">
            <a:avLst/>
          </a:prstGeom>
          <a:noFill/>
          <a:ln w="34925" cap="flat" cmpd="sng">
            <a:solidFill>
              <a:schemeClr val="accent1"/>
            </a:solidFill>
            <a:prstDash val="solid"/>
            <a:miter lim="800000"/>
            <a:headEnd type="none" w="sm" len="sm"/>
            <a:tailEnd type="none" w="sm" len="sm"/>
          </a:ln>
        </p:spPr>
      </p:cxnSp>
      <p:pic>
        <p:nvPicPr>
          <p:cNvPr id="15" name="Picture 14" descr="A close up of a clock&#10;&#10;Description automatically generated">
            <a:extLst>
              <a:ext uri="{FF2B5EF4-FFF2-40B4-BE49-F238E27FC236}">
                <a16:creationId xmlns:a16="http://schemas.microsoft.com/office/drawing/2014/main" id="{18D69533-42D8-CC4C-A01B-2DA85716D297}"/>
              </a:ext>
            </a:extLst>
          </p:cNvPr>
          <p:cNvPicPr>
            <a:picLocks noChangeAspect="1"/>
          </p:cNvPicPr>
          <p:nvPr/>
        </p:nvPicPr>
        <p:blipFill rotWithShape="1">
          <a:blip r:embed="rId4"/>
          <a:srcRect t="16178" r="2309" b="7701"/>
          <a:stretch/>
        </p:blipFill>
        <p:spPr>
          <a:xfrm>
            <a:off x="2025594" y="936983"/>
            <a:ext cx="3663705" cy="977743"/>
          </a:xfrm>
          <a:prstGeom prst="rect">
            <a:avLst/>
          </a:prstGeom>
        </p:spPr>
      </p:pic>
    </p:spTree>
    <p:extLst>
      <p:ext uri="{BB962C8B-B14F-4D97-AF65-F5344CB8AC3E}">
        <p14:creationId xmlns:p14="http://schemas.microsoft.com/office/powerpoint/2010/main" val="363894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ctangle 17">
            <a:extLst>
              <a:ext uri="{FF2B5EF4-FFF2-40B4-BE49-F238E27FC236}">
                <a16:creationId xmlns:a16="http://schemas.microsoft.com/office/drawing/2014/main" id="{A511207A-BEFF-CA40-9823-F85AC8A58D40}"/>
              </a:ext>
            </a:extLst>
          </p:cNvPr>
          <p:cNvSpPr/>
          <p:nvPr/>
        </p:nvSpPr>
        <p:spPr>
          <a:xfrm flipH="1">
            <a:off x="8046720" y="2304288"/>
            <a:ext cx="3974972" cy="4139903"/>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2245547575"/>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“Generally speaking, would you say that things in Minnesota are going in the right direction, or have they gotten off on the wrong track?”</a:t>
            </a:r>
          </a:p>
        </p:txBody>
      </p:sp>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175604581"/>
              </p:ext>
            </p:extLst>
          </p:nvPr>
        </p:nvGraphicFramePr>
        <p:xfrm>
          <a:off x="170307" y="5690310"/>
          <a:ext cx="11851386" cy="273050"/>
        </p:xfrm>
        <a:graphic>
          <a:graphicData uri="http://schemas.openxmlformats.org/drawingml/2006/table">
            <a:tbl>
              <a:tblPr firstRow="1" bandRow="1"/>
              <a:tblGrid>
                <a:gridCol w="3950462">
                  <a:extLst>
                    <a:ext uri="{9D8B030D-6E8A-4147-A177-3AD203B41FA5}">
                      <a16:colId xmlns:a16="http://schemas.microsoft.com/office/drawing/2014/main" val="1818456864"/>
                    </a:ext>
                  </a:extLst>
                </a:gridCol>
                <a:gridCol w="3950462">
                  <a:extLst>
                    <a:ext uri="{9D8B030D-6E8A-4147-A177-3AD203B41FA5}">
                      <a16:colId xmlns:a16="http://schemas.microsoft.com/office/drawing/2014/main" val="3105811295"/>
                    </a:ext>
                  </a:extLst>
                </a:gridCol>
                <a:gridCol w="3950462">
                  <a:extLst>
                    <a:ext uri="{9D8B030D-6E8A-4147-A177-3AD203B41FA5}">
                      <a16:colId xmlns:a16="http://schemas.microsoft.com/office/drawing/2014/main" val="3248752414"/>
                    </a:ext>
                  </a:extLst>
                </a:gridCol>
              </a:tblGrid>
              <a:tr h="234430">
                <a:tc>
                  <a:txBody>
                    <a:bodyPr/>
                    <a:lstStyle/>
                    <a:p>
                      <a:pPr algn="ctr">
                        <a:lnSpc>
                          <a:spcPct val="70000"/>
                        </a:lnSpc>
                      </a:pPr>
                      <a:r>
                        <a:rPr kumimoji="0" lang="en-US" sz="1600" b="0" i="0" u="none" strike="noStrike" kern="1200" cap="none" spc="0" normalizeH="0" baseline="0" noProof="0" dirty="0">
                          <a:ln>
                            <a:noFill/>
                          </a:ln>
                          <a:solidFill>
                            <a:srgbClr val="306F81"/>
                          </a:solidFill>
                          <a:effectLst/>
                          <a:uLnTx/>
                          <a:uFillTx/>
                          <a:latin typeface="Calibri" panose="020F0502020204030204"/>
                          <a:ea typeface="+mn-ea"/>
                          <a:cs typeface="+mn-cs"/>
                        </a:rPr>
                        <a:t>+35 Right Direction</a:t>
                      </a:r>
                    </a:p>
                  </a:txBody>
                  <a:tcPr marL="92354" marR="92354" anchor="b">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CE4D0"/>
                    </a:solidFill>
                  </a:tcPr>
                </a:tc>
                <a:tc>
                  <a:txBody>
                    <a:bodyPr/>
                    <a:lstStyle/>
                    <a:p>
                      <a:pPr algn="ctr">
                        <a:lnSpc>
                          <a:spcPct val="70000"/>
                        </a:lnSpc>
                      </a:pPr>
                      <a:r>
                        <a:rPr kumimoji="0" lang="en-US" sz="1600" b="0" i="0" u="none" strike="noStrike" kern="1200" cap="none" spc="0" normalizeH="0" baseline="0" noProof="0" dirty="0">
                          <a:ln>
                            <a:noFill/>
                          </a:ln>
                          <a:solidFill>
                            <a:srgbClr val="306F81"/>
                          </a:solidFill>
                          <a:effectLst/>
                          <a:uLnTx/>
                          <a:uFillTx/>
                          <a:latin typeface="Calibri" panose="020F0502020204030204"/>
                          <a:ea typeface="+mn-ea"/>
                          <a:cs typeface="+mn-cs"/>
                        </a:rPr>
                        <a:t>+19 Right Direction</a:t>
                      </a:r>
                    </a:p>
                  </a:txBody>
                  <a:tcPr marL="92354" marR="92354"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CE4D0"/>
                    </a:solidFill>
                  </a:tcPr>
                </a:tc>
                <a:tc>
                  <a:txBody>
                    <a:bodyPr/>
                    <a:lstStyle/>
                    <a:p>
                      <a:pPr algn="ctr">
                        <a:lnSpc>
                          <a:spcPct val="70000"/>
                        </a:lnSpc>
                      </a:pPr>
                      <a:r>
                        <a:rPr kumimoji="0" lang="en-US" sz="1600" b="0" i="0" u="none" strike="noStrike" kern="1200" cap="none" spc="0" normalizeH="0" baseline="0" noProof="0" dirty="0">
                          <a:ln>
                            <a:noFill/>
                          </a:ln>
                          <a:solidFill>
                            <a:srgbClr val="D56246"/>
                          </a:solidFill>
                          <a:effectLst/>
                          <a:uLnTx/>
                          <a:uFillTx/>
                          <a:latin typeface="Calibri" panose="020F0502020204030204"/>
                          <a:ea typeface="+mn-ea"/>
                          <a:cs typeface="+mn-cs"/>
                        </a:rPr>
                        <a:t>+3 Wrong Track</a:t>
                      </a:r>
                    </a:p>
                  </a:txBody>
                  <a:tcPr marL="92354" marR="92354" anchor="b">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D96903DE-C165-974B-A63C-D76AF71B4FAC}"/>
              </a:ext>
            </a:extLst>
          </p:cNvPr>
          <p:cNvSpPr txBox="1"/>
          <p:nvPr/>
        </p:nvSpPr>
        <p:spPr>
          <a:xfrm>
            <a:off x="869678" y="473788"/>
            <a:ext cx="9967842"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Opinions about Minnesota’s direction are noticeably more negative now compared to two years ago.</a:t>
            </a:r>
          </a:p>
        </p:txBody>
      </p:sp>
    </p:spTree>
    <p:extLst>
      <p:ext uri="{BB962C8B-B14F-4D97-AF65-F5344CB8AC3E}">
        <p14:creationId xmlns:p14="http://schemas.microsoft.com/office/powerpoint/2010/main" val="237833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Minnesota Right Direction/Wrong Track By Key Subgroups</a:t>
            </a:r>
          </a:p>
        </p:txBody>
      </p:sp>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Republicans are driving up the wrong track numbers, so are Minnesotans outside of the Twin Cities and its suburbs. </a:t>
            </a:r>
          </a:p>
        </p:txBody>
      </p:sp>
      <p:graphicFrame>
        <p:nvGraphicFramePr>
          <p:cNvPr id="8" name="Table 7">
            <a:extLst>
              <a:ext uri="{FF2B5EF4-FFF2-40B4-BE49-F238E27FC236}">
                <a16:creationId xmlns:a16="http://schemas.microsoft.com/office/drawing/2014/main" id="{97A18BCD-76AC-EE47-8763-B250688CDAF3}"/>
              </a:ext>
            </a:extLst>
          </p:cNvPr>
          <p:cNvGraphicFramePr>
            <a:graphicFrameLocks noGrp="1"/>
          </p:cNvGraphicFramePr>
          <p:nvPr>
            <p:extLst>
              <p:ext uri="{D42A27DB-BD31-4B8C-83A1-F6EECF244321}">
                <p14:modId xmlns:p14="http://schemas.microsoft.com/office/powerpoint/2010/main" val="2067932518"/>
              </p:ext>
            </p:extLst>
          </p:nvPr>
        </p:nvGraphicFramePr>
        <p:xfrm>
          <a:off x="1674452" y="1858876"/>
          <a:ext cx="8843096" cy="4588116"/>
        </p:xfrm>
        <a:graphic>
          <a:graphicData uri="http://schemas.openxmlformats.org/drawingml/2006/table">
            <a:tbl>
              <a:tblPr firstRow="1" bandRow="1"/>
              <a:tblGrid>
                <a:gridCol w="4566354">
                  <a:extLst>
                    <a:ext uri="{9D8B030D-6E8A-4147-A177-3AD203B41FA5}">
                      <a16:colId xmlns:a16="http://schemas.microsoft.com/office/drawing/2014/main" val="3312163388"/>
                    </a:ext>
                  </a:extLst>
                </a:gridCol>
                <a:gridCol w="2138371">
                  <a:extLst>
                    <a:ext uri="{9D8B030D-6E8A-4147-A177-3AD203B41FA5}">
                      <a16:colId xmlns:a16="http://schemas.microsoft.com/office/drawing/2014/main" val="1467155561"/>
                    </a:ext>
                  </a:extLst>
                </a:gridCol>
                <a:gridCol w="2138371">
                  <a:extLst>
                    <a:ext uri="{9D8B030D-6E8A-4147-A177-3AD203B41FA5}">
                      <a16:colId xmlns:a16="http://schemas.microsoft.com/office/drawing/2014/main" val="1988370500"/>
                    </a:ext>
                  </a:extLst>
                </a:gridCol>
              </a:tblGrid>
              <a:tr h="48463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Right Direction</a:t>
                      </a:r>
                    </a:p>
                  </a:txBody>
                  <a:tcPr marL="45720" marR="4572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Wrong Track</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Overall</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3926773"/>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Republicans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81%</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3171891704"/>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Independents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173983446"/>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Democrats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619412011"/>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971550422"/>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54%</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37%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49%</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46%</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373044">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3520279707"/>
                  </a:ext>
                </a:extLst>
              </a:tr>
            </a:tbl>
          </a:graphicData>
        </a:graphic>
      </p:graphicFrame>
      <p:sp>
        <p:nvSpPr>
          <p:cNvPr id="10" name="TextBox 9">
            <a:extLst>
              <a:ext uri="{FF2B5EF4-FFF2-40B4-BE49-F238E27FC236}">
                <a16:creationId xmlns:a16="http://schemas.microsoft.com/office/drawing/2014/main" id="{A48BF0BB-8C4B-174B-89CD-6D26F2CB5E6E}"/>
              </a:ext>
            </a:extLst>
          </p:cNvPr>
          <p:cNvSpPr txBox="1"/>
          <p:nvPr/>
        </p:nvSpPr>
        <p:spPr>
          <a:xfrm>
            <a:off x="3717036" y="647448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spTree>
    <p:extLst>
      <p:ext uri="{BB962C8B-B14F-4D97-AF65-F5344CB8AC3E}">
        <p14:creationId xmlns:p14="http://schemas.microsoft.com/office/powerpoint/2010/main" val="18807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ctangle 17">
            <a:extLst>
              <a:ext uri="{FF2B5EF4-FFF2-40B4-BE49-F238E27FC236}">
                <a16:creationId xmlns:a16="http://schemas.microsoft.com/office/drawing/2014/main" id="{A511207A-BEFF-CA40-9823-F85AC8A58D40}"/>
              </a:ext>
            </a:extLst>
          </p:cNvPr>
          <p:cNvSpPr/>
          <p:nvPr/>
        </p:nvSpPr>
        <p:spPr>
          <a:xfrm flipH="1">
            <a:off x="6096000" y="2304288"/>
            <a:ext cx="5925692" cy="4088191"/>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652763718"/>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“And, thinking about the riots, looting, and arson that have occurred over the past year in Minneapolis, do you approve or disapprove of Governor Tim Walz's response?”</a:t>
            </a:r>
          </a:p>
        </p:txBody>
      </p:sp>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923964193"/>
              </p:ext>
            </p:extLst>
          </p:nvPr>
        </p:nvGraphicFramePr>
        <p:xfrm>
          <a:off x="170308" y="5702996"/>
          <a:ext cx="11851384" cy="295783"/>
        </p:xfrm>
        <a:graphic>
          <a:graphicData uri="http://schemas.openxmlformats.org/drawingml/2006/table">
            <a:tbl>
              <a:tblPr firstRow="1" bandRow="1"/>
              <a:tblGrid>
                <a:gridCol w="5925692">
                  <a:extLst>
                    <a:ext uri="{9D8B030D-6E8A-4147-A177-3AD203B41FA5}">
                      <a16:colId xmlns:a16="http://schemas.microsoft.com/office/drawing/2014/main" val="1818456864"/>
                    </a:ext>
                  </a:extLst>
                </a:gridCol>
                <a:gridCol w="5925692">
                  <a:extLst>
                    <a:ext uri="{9D8B030D-6E8A-4147-A177-3AD203B41FA5}">
                      <a16:colId xmlns:a16="http://schemas.microsoft.com/office/drawing/2014/main" val="3248752414"/>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+24 Approve</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CE4D0"/>
                    </a:solidFill>
                  </a:tcPr>
                </a:tc>
                <a:tc>
                  <a:txBody>
                    <a:bodyPr/>
                    <a:lstStyle/>
                    <a:p>
                      <a:pPr algn="ctr">
                        <a:lnSpc>
                          <a:spcPct val="70000"/>
                        </a:lnSpc>
                      </a:pPr>
                      <a:r>
                        <a:rPr kumimoji="0" lang="en-US" sz="1800" b="0" i="0" u="none" strike="noStrike" kern="1200" cap="none" spc="0" normalizeH="0" baseline="0" noProof="0" dirty="0">
                          <a:ln>
                            <a:noFill/>
                          </a:ln>
                          <a:solidFill>
                            <a:srgbClr val="D56246"/>
                          </a:solidFill>
                          <a:effectLst/>
                          <a:uLnTx/>
                          <a:uFillTx/>
                          <a:latin typeface="Calibri" panose="020F0502020204030204"/>
                          <a:ea typeface="+mn-ea"/>
                          <a:cs typeface="+mn-cs"/>
                        </a:rPr>
                        <a:t>+16 Disapprove</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D96903DE-C165-974B-A63C-D76AF71B4FAC}"/>
              </a:ext>
            </a:extLst>
          </p:cNvPr>
          <p:cNvSpPr txBox="1"/>
          <p:nvPr/>
        </p:nvSpPr>
        <p:spPr>
          <a:xfrm>
            <a:off x="520355" y="465521"/>
            <a:ext cx="11151291"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Governor Walz’s approval handling the riots have flipped since last year; most Minnesotans now disapprove. </a:t>
            </a:r>
          </a:p>
        </p:txBody>
      </p:sp>
    </p:spTree>
    <p:extLst>
      <p:ext uri="{BB962C8B-B14F-4D97-AF65-F5344CB8AC3E}">
        <p14:creationId xmlns:p14="http://schemas.microsoft.com/office/powerpoint/2010/main" val="101951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863095"/>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Governor Walz Job Handling Riots By Key Subgroups</a:t>
            </a:r>
          </a:p>
        </p:txBody>
      </p:sp>
      <p:sp>
        <p:nvSpPr>
          <p:cNvPr id="9" name="TextBox 8">
            <a:extLst>
              <a:ext uri="{FF2B5EF4-FFF2-40B4-BE49-F238E27FC236}">
                <a16:creationId xmlns:a16="http://schemas.microsoft.com/office/drawing/2014/main" id="{D96903DE-C165-974B-A63C-D76AF71B4FAC}"/>
              </a:ext>
            </a:extLst>
          </p:cNvPr>
          <p:cNvSpPr txBox="1"/>
          <p:nvPr/>
        </p:nvSpPr>
        <p:spPr>
          <a:xfrm>
            <a:off x="400855" y="430352"/>
            <a:ext cx="11390291" cy="1384995"/>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Approval has shifted decidedly more negative across every subgroup. Republicans, Independents, men under 55 and Minnesotans outside of the Twin Cities and suburbs are the governor’s biggest critics on this metric. </a:t>
            </a:r>
          </a:p>
        </p:txBody>
      </p:sp>
      <p:graphicFrame>
        <p:nvGraphicFramePr>
          <p:cNvPr id="8" name="Table 7">
            <a:extLst>
              <a:ext uri="{FF2B5EF4-FFF2-40B4-BE49-F238E27FC236}">
                <a16:creationId xmlns:a16="http://schemas.microsoft.com/office/drawing/2014/main" id="{97A18BCD-76AC-EE47-8763-B250688CDAF3}"/>
              </a:ext>
            </a:extLst>
          </p:cNvPr>
          <p:cNvGraphicFramePr>
            <a:graphicFrameLocks noGrp="1"/>
          </p:cNvGraphicFramePr>
          <p:nvPr>
            <p:extLst>
              <p:ext uri="{D42A27DB-BD31-4B8C-83A1-F6EECF244321}">
                <p14:modId xmlns:p14="http://schemas.microsoft.com/office/powerpoint/2010/main" val="769486015"/>
              </p:ext>
            </p:extLst>
          </p:nvPr>
        </p:nvGraphicFramePr>
        <p:xfrm>
          <a:off x="1674452" y="2543908"/>
          <a:ext cx="8843096" cy="3903091"/>
        </p:xfrm>
        <a:graphic>
          <a:graphicData uri="http://schemas.openxmlformats.org/drawingml/2006/table">
            <a:tbl>
              <a:tblPr firstRow="1" bandRow="1"/>
              <a:tblGrid>
                <a:gridCol w="3077836">
                  <a:extLst>
                    <a:ext uri="{9D8B030D-6E8A-4147-A177-3AD203B41FA5}">
                      <a16:colId xmlns:a16="http://schemas.microsoft.com/office/drawing/2014/main" val="3312163388"/>
                    </a:ext>
                  </a:extLst>
                </a:gridCol>
                <a:gridCol w="1441315">
                  <a:extLst>
                    <a:ext uri="{9D8B030D-6E8A-4147-A177-3AD203B41FA5}">
                      <a16:colId xmlns:a16="http://schemas.microsoft.com/office/drawing/2014/main" val="2077117988"/>
                    </a:ext>
                  </a:extLst>
                </a:gridCol>
                <a:gridCol w="1441315">
                  <a:extLst>
                    <a:ext uri="{9D8B030D-6E8A-4147-A177-3AD203B41FA5}">
                      <a16:colId xmlns:a16="http://schemas.microsoft.com/office/drawing/2014/main" val="3997717719"/>
                    </a:ext>
                  </a:extLst>
                </a:gridCol>
                <a:gridCol w="1441315">
                  <a:extLst>
                    <a:ext uri="{9D8B030D-6E8A-4147-A177-3AD203B41FA5}">
                      <a16:colId xmlns:a16="http://schemas.microsoft.com/office/drawing/2014/main" val="1467155561"/>
                    </a:ext>
                  </a:extLst>
                </a:gridCol>
                <a:gridCol w="1441315">
                  <a:extLst>
                    <a:ext uri="{9D8B030D-6E8A-4147-A177-3AD203B41FA5}">
                      <a16:colId xmlns:a16="http://schemas.microsoft.com/office/drawing/2014/main" val="1988370500"/>
                    </a:ext>
                  </a:extLst>
                </a:gridCol>
              </a:tblGrid>
              <a:tr h="41227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endParaRPr lang="en-US" sz="1800" b="1" i="0" dirty="0"/>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Approve</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Disapprove</a:t>
                      </a:r>
                    </a:p>
                  </a:txBody>
                  <a:tcPr marL="45720" marR="4572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Approve</a:t>
                      </a:r>
                    </a:p>
                  </a:txBody>
                  <a:tcPr marL="45720" marR="45720" anchor="ctr">
                    <a:lnL w="76200" cap="flat" cmpd="sng" algn="ctr">
                      <a:solidFill>
                        <a:schemeClr val="bg1"/>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US" sz="1800" b="1" i="0" dirty="0"/>
                        <a:t>Disapprove</a:t>
                      </a:r>
                    </a:p>
                  </a:txBody>
                  <a:tcPr marL="45720" marR="4572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96577"/>
                    </a:solidFill>
                  </a:tcPr>
                </a:tc>
                <a:extLst>
                  <a:ext uri="{0D108BD9-81ED-4DB2-BD59-A6C34878D82A}">
                    <a16:rowId xmlns:a16="http://schemas.microsoft.com/office/drawing/2014/main" val="10000"/>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Overall</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59%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35%</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39%</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fontAlgn="ctr"/>
                      <a:r>
                        <a:rPr lang="en-US" sz="1800" b="1" i="0" u="none" strike="noStrike" dirty="0">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38100" cap="flat" cmpd="sng" algn="ctr">
                      <a:solidFill>
                        <a:srgbClr val="38788A"/>
                      </a:solidFill>
                      <a:prstDash val="solid"/>
                      <a:round/>
                      <a:headEnd type="none" w="med" len="med"/>
                      <a:tailEnd type="none" w="med" len="med"/>
                    </a:lnB>
                    <a:lnTlToBr w="12700" cmpd="sng">
                      <a:noFill/>
                      <a:prstDash val="solid"/>
                    </a:lnTlToBr>
                    <a:lnBlToTr w="12700" cmpd="sng">
                      <a:noFill/>
                      <a:prstDash val="solid"/>
                    </a:lnBlToTr>
                    <a:solidFill>
                      <a:srgbClr val="EEE4D0"/>
                    </a:solidFill>
                  </a:tcPr>
                </a:tc>
                <a:extLst>
                  <a:ext uri="{0D108BD9-81ED-4DB2-BD59-A6C34878D82A}">
                    <a16:rowId xmlns:a16="http://schemas.microsoft.com/office/drawing/2014/main" val="103926773"/>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Republicans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62%</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10%</a:t>
                      </a:r>
                    </a:p>
                  </a:txBody>
                  <a:tcPr marL="9525" marR="9525" marT="9525" marB="0" anchor="ctr">
                    <a:lnL w="76200" cap="flat" cmpd="sng" algn="ctr">
                      <a:solidFill>
                        <a:schemeClr val="bg1"/>
                      </a:solidFill>
                      <a:prstDash val="solid"/>
                      <a:round/>
                      <a:headEnd type="none" w="med" len="med"/>
                      <a:tailEnd type="none" w="med" len="med"/>
                    </a:lnL>
                    <a:lnR w="12700" cmpd="sng">
                      <a:solidFill>
                        <a:srgbClr val="FFFFFF"/>
                      </a:solidFill>
                    </a:lnR>
                    <a:lnT w="38100" cap="flat" cmpd="sng" algn="ctr">
                      <a:solidFill>
                        <a:srgbClr val="38788A"/>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88%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8788A"/>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3171891704"/>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Independents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37%</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31%</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1173983446"/>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Democrats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9%</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68%</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619412011"/>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54%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40%</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32%</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971550422"/>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38%</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40%</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DD3D7"/>
                    </a:solidFill>
                  </a:tcPr>
                </a:tc>
                <a:tc>
                  <a:txBody>
                    <a:bodyPr/>
                    <a:lstStyle/>
                    <a:p>
                      <a:pPr algn="ctr" fontAlgn="ctr"/>
                      <a:r>
                        <a:rPr lang="en-US" sz="1800" b="1" i="0" u="none" strike="noStrike" dirty="0">
                          <a:effectLst/>
                          <a:latin typeface="Calibri" panose="020F0502020204030204" pitchFamily="34" charset="0"/>
                        </a:rPr>
                        <a:t>55%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DD3D7"/>
                    </a:solidFill>
                  </a:tcPr>
                </a:tc>
                <a:extLst>
                  <a:ext uri="{0D108BD9-81ED-4DB2-BD59-A6C34878D82A}">
                    <a16:rowId xmlns:a16="http://schemas.microsoft.com/office/drawing/2014/main" val="578182991"/>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18-54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28%</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35%</a:t>
                      </a:r>
                    </a:p>
                  </a:txBody>
                  <a:tcPr marL="9525" marR="9525" marT="9525" marB="0" anchor="ctr">
                    <a:lnL w="762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014650214"/>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Women 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34%</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51%</a:t>
                      </a:r>
                    </a:p>
                  </a:txBody>
                  <a:tcPr marL="9525" marR="9525" marT="9525" marB="0" anchor="ctr">
                    <a:lnL w="76200" cap="flat" cmpd="sng" algn="ctr">
                      <a:solidFill>
                        <a:schemeClr val="bg1"/>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43%</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306F81"/>
                      </a:solidFill>
                      <a:prstDash val="solid"/>
                      <a:round/>
                      <a:headEnd type="none" w="med" len="med"/>
                      <a:tailEnd type="none" w="med" len="med"/>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2046574159"/>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Twin Cities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26%</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49%</a:t>
                      </a:r>
                    </a:p>
                  </a:txBody>
                  <a:tcPr marL="9525" marR="9525" marT="9525" marB="0" anchor="ctr">
                    <a:lnL w="76200" cap="flat" cmpd="sng" algn="ctr">
                      <a:solidFill>
                        <a:schemeClr val="bg1"/>
                      </a:solidFill>
                      <a:prstDash val="solid"/>
                      <a:round/>
                      <a:headEnd type="none" w="med" len="med"/>
                      <a:tailEnd type="none" w="med" len="med"/>
                    </a:lnL>
                    <a:lnR w="12700" cmpd="sng">
                      <a:solidFill>
                        <a:srgbClr val="FFFFFF"/>
                      </a:solidFill>
                    </a:lnR>
                    <a:lnT w="38100" cap="flat" cmpd="sng" algn="ctr">
                      <a:solidFill>
                        <a:srgbClr val="306F8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42%</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306F81"/>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6E8EE"/>
                    </a:solidFill>
                  </a:tcPr>
                </a:tc>
                <a:extLst>
                  <a:ext uri="{0D108BD9-81ED-4DB2-BD59-A6C34878D82A}">
                    <a16:rowId xmlns:a16="http://schemas.microsoft.com/office/drawing/2014/main" val="1884647292"/>
                  </a:ext>
                </a:extLst>
              </a:tr>
              <a:tr h="317347">
                <a:tc>
                  <a:txBody>
                    <a:bodyPr/>
                    <a:lstStyle/>
                    <a:p>
                      <a:pPr marL="91440" algn="l" fontAlgn="b"/>
                      <a:r>
                        <a:rPr lang="en-US" sz="1800" b="1" i="0" u="none" strike="noStrike" dirty="0">
                          <a:effectLst/>
                          <a:latin typeface="Calibri" panose="020F0502020204030204" pitchFamily="34" charset="0"/>
                          <a:cs typeface="Calibri" panose="020F0502020204030204" pitchFamily="34" charset="0"/>
                        </a:rPr>
                        <a:t>MSP Suburbs</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65%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30%</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38%</a:t>
                      </a:r>
                    </a:p>
                  </a:txBody>
                  <a:tcPr marL="9525" marR="9525" marT="9525" marB="0" anchor="ctr">
                    <a:lnL w="76200" cap="flat" cmpd="sng" algn="ctr">
                      <a:solidFill>
                        <a:schemeClr val="bg1"/>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4D7"/>
                    </a:solidFill>
                  </a:tcPr>
                </a:tc>
                <a:tc>
                  <a:txBody>
                    <a:bodyPr/>
                    <a:lstStyle/>
                    <a:p>
                      <a:pPr algn="ctr" fontAlgn="ctr"/>
                      <a:r>
                        <a:rPr lang="en-US" sz="1800" b="1" i="0" u="none" strike="noStrike" dirty="0">
                          <a:effectLst/>
                          <a:latin typeface="Calibri" panose="020F0502020204030204" pitchFamily="34" charset="0"/>
                        </a:rPr>
                        <a:t>55%</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CD4D7"/>
                    </a:solidFill>
                  </a:tcPr>
                </a:tc>
                <a:extLst>
                  <a:ext uri="{0D108BD9-81ED-4DB2-BD59-A6C34878D82A}">
                    <a16:rowId xmlns:a16="http://schemas.microsoft.com/office/drawing/2014/main" val="3684257170"/>
                  </a:ext>
                </a:extLst>
              </a:tr>
              <a:tr h="317347">
                <a:tc>
                  <a:txBody>
                    <a:bodyPr/>
                    <a:lstStyle/>
                    <a:p>
                      <a:pPr marL="9144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1800" b="1" i="0" u="none" strike="noStrike" dirty="0">
                          <a:effectLst/>
                          <a:latin typeface="Calibri" panose="020F0502020204030204" pitchFamily="34" charset="0"/>
                          <a:cs typeface="Calibri" panose="020F0502020204030204" pitchFamily="34" charset="0"/>
                        </a:rPr>
                        <a:t>Rest Of State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mn-cs"/>
                          <a:sym typeface="Arial"/>
                        </a:rPr>
                        <a:t>43%*</a:t>
                      </a:r>
                    </a:p>
                  </a:txBody>
                  <a:tcPr marL="9525" marR="9525" marT="9525" marB="0" anchor="ctr">
                    <a:lnL w="12700" cap="flat" cmpd="sng" algn="ctr">
                      <a:solidFill>
                        <a:srgbClr val="FFFFFF"/>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tc>
                  <a:txBody>
                    <a:bodyPr/>
                    <a:lstStyle/>
                    <a:p>
                      <a:pPr algn="ctr" fontAlgn="ctr"/>
                      <a:r>
                        <a:rPr lang="en-US" sz="1800" b="1" i="0" u="none" strike="noStrike" dirty="0">
                          <a:effectLst/>
                          <a:latin typeface="Calibri" panose="020F0502020204030204" pitchFamily="34" charset="0"/>
                        </a:rPr>
                        <a:t>33%</a:t>
                      </a:r>
                    </a:p>
                  </a:txBody>
                  <a:tcPr marL="9525" marR="9525" marT="9525" marB="0" anchor="ctr">
                    <a:lnL w="76200" cap="flat" cmpd="sng" algn="ctr">
                      <a:solidFill>
                        <a:schemeClr val="bg1"/>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E8EE"/>
                    </a:solidFill>
                  </a:tcPr>
                </a:tc>
                <a:tc>
                  <a:txBody>
                    <a:bodyPr/>
                    <a:lstStyle/>
                    <a:p>
                      <a:pPr algn="ctr" fontAlgn="ctr"/>
                      <a:r>
                        <a:rPr lang="en-US" sz="1800" b="1" i="0" u="none" strike="noStrike" dirty="0">
                          <a:effectLst/>
                          <a:latin typeface="Calibri" panose="020F0502020204030204" pitchFamily="34" charset="0"/>
                        </a:rPr>
                        <a:t>64%</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FDEB9"/>
                    </a:solidFill>
                  </a:tcPr>
                </a:tc>
                <a:extLst>
                  <a:ext uri="{0D108BD9-81ED-4DB2-BD59-A6C34878D82A}">
                    <a16:rowId xmlns:a16="http://schemas.microsoft.com/office/drawing/2014/main" val="3520279707"/>
                  </a:ext>
                </a:extLst>
              </a:tr>
            </a:tbl>
          </a:graphicData>
        </a:graphic>
      </p:graphicFrame>
      <p:sp>
        <p:nvSpPr>
          <p:cNvPr id="6" name="Subtitle 3">
            <a:extLst>
              <a:ext uri="{FF2B5EF4-FFF2-40B4-BE49-F238E27FC236}">
                <a16:creationId xmlns:a16="http://schemas.microsoft.com/office/drawing/2014/main" id="{0E7BFBFD-CD0D-E044-A3F6-2F69C63F2D2F}"/>
              </a:ext>
            </a:extLst>
          </p:cNvPr>
          <p:cNvSpPr txBox="1">
            <a:spLocks/>
          </p:cNvSpPr>
          <p:nvPr/>
        </p:nvSpPr>
        <p:spPr>
          <a:xfrm>
            <a:off x="4791919" y="2203344"/>
            <a:ext cx="2801073" cy="441255"/>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rgbClr val="38788A"/>
                </a:solidFill>
                <a:latin typeface="Calibri" panose="020F0502020204030204"/>
                <a:cs typeface="Calibri"/>
              </a:rPr>
              <a:t>June 2020</a:t>
            </a:r>
          </a:p>
        </p:txBody>
      </p:sp>
      <p:sp>
        <p:nvSpPr>
          <p:cNvPr id="10" name="Subtitle 3">
            <a:extLst>
              <a:ext uri="{FF2B5EF4-FFF2-40B4-BE49-F238E27FC236}">
                <a16:creationId xmlns:a16="http://schemas.microsoft.com/office/drawing/2014/main" id="{71BED2F8-B7F2-6142-B0D9-A2155F1E40CC}"/>
              </a:ext>
            </a:extLst>
          </p:cNvPr>
          <p:cNvSpPr txBox="1">
            <a:spLocks/>
          </p:cNvSpPr>
          <p:nvPr/>
        </p:nvSpPr>
        <p:spPr>
          <a:xfrm>
            <a:off x="7654733" y="2203344"/>
            <a:ext cx="2801073" cy="441255"/>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000" b="1" dirty="0">
                <a:solidFill>
                  <a:srgbClr val="38788A"/>
                </a:solidFill>
                <a:latin typeface="Calibri" panose="020F0502020204030204"/>
                <a:cs typeface="Calibri"/>
              </a:rPr>
              <a:t>June 2021</a:t>
            </a:r>
          </a:p>
        </p:txBody>
      </p:sp>
      <p:sp>
        <p:nvSpPr>
          <p:cNvPr id="2" name="Rectangle 1">
            <a:extLst>
              <a:ext uri="{FF2B5EF4-FFF2-40B4-BE49-F238E27FC236}">
                <a16:creationId xmlns:a16="http://schemas.microsoft.com/office/drawing/2014/main" id="{4F02C374-104A-5A4B-8C64-3D96955E7CEC}"/>
              </a:ext>
            </a:extLst>
          </p:cNvPr>
          <p:cNvSpPr/>
          <p:nvPr/>
        </p:nvSpPr>
        <p:spPr>
          <a:xfrm>
            <a:off x="8593015" y="6447754"/>
            <a:ext cx="3598985" cy="415498"/>
          </a:xfrm>
          <a:prstGeom prst="rect">
            <a:avLst/>
          </a:prstGeom>
        </p:spPr>
        <p:txBody>
          <a:bodyPr wrap="square">
            <a:spAutoFit/>
          </a:bodyPr>
          <a:lstStyle/>
          <a:p>
            <a:r>
              <a:rPr lang="en-US" sz="1050" dirty="0">
                <a:solidFill>
                  <a:schemeClr val="tx1">
                    <a:lumMod val="65000"/>
                    <a:lumOff val="35000"/>
                  </a:schemeClr>
                </a:solidFill>
                <a:latin typeface="Calibri" panose="020F0502020204030204" pitchFamily="34" charset="0"/>
              </a:rPr>
              <a:t>*In June 2020, “Rest of State” includes Wright County. </a:t>
            </a:r>
          </a:p>
          <a:p>
            <a:r>
              <a:rPr lang="en-US" sz="1050" dirty="0">
                <a:solidFill>
                  <a:schemeClr val="tx1">
                    <a:lumMod val="65000"/>
                    <a:lumOff val="35000"/>
                  </a:schemeClr>
                </a:solidFill>
                <a:latin typeface="Calibri" panose="020F0502020204030204" pitchFamily="34" charset="0"/>
              </a:rPr>
              <a:t>In June 2021, “Rest of State” does NOT include Wright County.</a:t>
            </a:r>
          </a:p>
        </p:txBody>
      </p:sp>
      <p:sp>
        <p:nvSpPr>
          <p:cNvPr id="11" name="TextBox 10">
            <a:extLst>
              <a:ext uri="{FF2B5EF4-FFF2-40B4-BE49-F238E27FC236}">
                <a16:creationId xmlns:a16="http://schemas.microsoft.com/office/drawing/2014/main" id="{2C331087-5E94-3943-B071-8CB466A80EA0}"/>
              </a:ext>
            </a:extLst>
          </p:cNvPr>
          <p:cNvSpPr txBox="1"/>
          <p:nvPr/>
        </p:nvSpPr>
        <p:spPr>
          <a:xfrm>
            <a:off x="3717036" y="6474481"/>
            <a:ext cx="4757928" cy="369332"/>
          </a:xfrm>
          <a:prstGeom prst="rect">
            <a:avLst/>
          </a:prstGeom>
          <a:noFill/>
        </p:spPr>
        <p:txBody>
          <a:bodyPr wrap="square" rtlCol="0">
            <a:spAutoFit/>
          </a:bodyPr>
          <a:lstStyle/>
          <a:p>
            <a:pPr algn="ctr"/>
            <a:r>
              <a:rPr lang="en-US" dirty="0">
                <a:solidFill>
                  <a:srgbClr val="00B050"/>
                </a:solidFill>
                <a:latin typeface="Calibri" panose="020F0502020204030204" pitchFamily="34" charset="0"/>
                <a:cs typeface="Calibri" panose="020F0502020204030204" pitchFamily="34" charset="0"/>
              </a:rPr>
              <a:t>Shading Indicates Over-Index Overall By 5%+</a:t>
            </a:r>
          </a:p>
        </p:txBody>
      </p:sp>
    </p:spTree>
    <p:extLst>
      <p:ext uri="{BB962C8B-B14F-4D97-AF65-F5344CB8AC3E}">
        <p14:creationId xmlns:p14="http://schemas.microsoft.com/office/powerpoint/2010/main" val="86358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8" name="Rectangle 17">
            <a:extLst>
              <a:ext uri="{FF2B5EF4-FFF2-40B4-BE49-F238E27FC236}">
                <a16:creationId xmlns:a16="http://schemas.microsoft.com/office/drawing/2014/main" id="{A511207A-BEFF-CA40-9823-F85AC8A58D40}"/>
              </a:ext>
            </a:extLst>
          </p:cNvPr>
          <p:cNvSpPr/>
          <p:nvPr/>
        </p:nvSpPr>
        <p:spPr>
          <a:xfrm flipH="1">
            <a:off x="170305" y="2304288"/>
            <a:ext cx="2975231" cy="4088191"/>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2114288211"/>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3">
            <a:extLst>
              <a:ext uri="{FF2B5EF4-FFF2-40B4-BE49-F238E27FC236}">
                <a16:creationId xmlns:a16="http://schemas.microsoft.com/office/drawing/2014/main" id="{0D89FB57-A244-1F4A-8314-BDCEBD8D7C51}"/>
              </a:ext>
            </a:extLst>
          </p:cNvPr>
          <p:cNvSpPr txBox="1">
            <a:spLocks/>
          </p:cNvSpPr>
          <p:nvPr/>
        </p:nvSpPr>
        <p:spPr>
          <a:xfrm>
            <a:off x="1703803" y="1845885"/>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“How concerned are you personally about the level of crime here in Minnesota?”</a:t>
            </a:r>
          </a:p>
        </p:txBody>
      </p:sp>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2443353056"/>
              </p:ext>
            </p:extLst>
          </p:nvPr>
        </p:nvGraphicFramePr>
        <p:xfrm>
          <a:off x="170308" y="5702996"/>
          <a:ext cx="11851384" cy="295783"/>
        </p:xfrm>
        <a:graphic>
          <a:graphicData uri="http://schemas.openxmlformats.org/drawingml/2006/table">
            <a:tbl>
              <a:tblPr firstRow="1" bandRow="1"/>
              <a:tblGrid>
                <a:gridCol w="2962846">
                  <a:extLst>
                    <a:ext uri="{9D8B030D-6E8A-4147-A177-3AD203B41FA5}">
                      <a16:colId xmlns:a16="http://schemas.microsoft.com/office/drawing/2014/main" val="1818456864"/>
                    </a:ext>
                  </a:extLst>
                </a:gridCol>
                <a:gridCol w="2962846">
                  <a:extLst>
                    <a:ext uri="{9D8B030D-6E8A-4147-A177-3AD203B41FA5}">
                      <a16:colId xmlns:a16="http://schemas.microsoft.com/office/drawing/2014/main" val="3248752414"/>
                    </a:ext>
                  </a:extLst>
                </a:gridCol>
                <a:gridCol w="2962846">
                  <a:extLst>
                    <a:ext uri="{9D8B030D-6E8A-4147-A177-3AD203B41FA5}">
                      <a16:colId xmlns:a16="http://schemas.microsoft.com/office/drawing/2014/main" val="506759828"/>
                    </a:ext>
                  </a:extLst>
                </a:gridCol>
                <a:gridCol w="2962846">
                  <a:extLst>
                    <a:ext uri="{9D8B030D-6E8A-4147-A177-3AD203B41FA5}">
                      <a16:colId xmlns:a16="http://schemas.microsoft.com/office/drawing/2014/main" val="109497280"/>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+63 Concerned</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+58</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+70</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+60</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D96903DE-C165-974B-A63C-D76AF71B4FAC}"/>
              </a:ext>
            </a:extLst>
          </p:cNvPr>
          <p:cNvSpPr txBox="1"/>
          <p:nvPr/>
        </p:nvSpPr>
        <p:spPr>
          <a:xfrm>
            <a:off x="170305" y="465521"/>
            <a:ext cx="11740044" cy="954107"/>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Concern over crime in Minnesota is very high among adults overall and across the state, especially so in the suburbs.</a:t>
            </a:r>
          </a:p>
        </p:txBody>
      </p:sp>
    </p:spTree>
    <p:extLst>
      <p:ext uri="{BB962C8B-B14F-4D97-AF65-F5344CB8AC3E}">
        <p14:creationId xmlns:p14="http://schemas.microsoft.com/office/powerpoint/2010/main" val="164252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D7F0894-CEF9-3D4F-B9E9-A65CECE270E5}"/>
              </a:ext>
            </a:extLst>
          </p:cNvPr>
          <p:cNvGraphicFramePr/>
          <p:nvPr>
            <p:extLst>
              <p:ext uri="{D42A27DB-BD31-4B8C-83A1-F6EECF244321}">
                <p14:modId xmlns:p14="http://schemas.microsoft.com/office/powerpoint/2010/main" val="692659804"/>
              </p:ext>
            </p:extLst>
          </p:nvPr>
        </p:nvGraphicFramePr>
        <p:xfrm>
          <a:off x="170306" y="2137774"/>
          <a:ext cx="11851389" cy="4650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5B415954-7C68-B64A-B5C8-2C318F757253}"/>
              </a:ext>
            </a:extLst>
          </p:cNvPr>
          <p:cNvGraphicFramePr>
            <a:graphicFrameLocks noGrp="1"/>
          </p:cNvGraphicFramePr>
          <p:nvPr>
            <p:extLst>
              <p:ext uri="{D42A27DB-BD31-4B8C-83A1-F6EECF244321}">
                <p14:modId xmlns:p14="http://schemas.microsoft.com/office/powerpoint/2010/main" val="3988846276"/>
              </p:ext>
            </p:extLst>
          </p:nvPr>
        </p:nvGraphicFramePr>
        <p:xfrm>
          <a:off x="170308" y="5702996"/>
          <a:ext cx="11851384" cy="295783"/>
        </p:xfrm>
        <a:graphic>
          <a:graphicData uri="http://schemas.openxmlformats.org/drawingml/2006/table">
            <a:tbl>
              <a:tblPr firstRow="1" bandRow="1"/>
              <a:tblGrid>
                <a:gridCol w="2962846">
                  <a:extLst>
                    <a:ext uri="{9D8B030D-6E8A-4147-A177-3AD203B41FA5}">
                      <a16:colId xmlns:a16="http://schemas.microsoft.com/office/drawing/2014/main" val="1818456864"/>
                    </a:ext>
                  </a:extLst>
                </a:gridCol>
                <a:gridCol w="2962846">
                  <a:extLst>
                    <a:ext uri="{9D8B030D-6E8A-4147-A177-3AD203B41FA5}">
                      <a16:colId xmlns:a16="http://schemas.microsoft.com/office/drawing/2014/main" val="3248752414"/>
                    </a:ext>
                  </a:extLst>
                </a:gridCol>
                <a:gridCol w="2962846">
                  <a:extLst>
                    <a:ext uri="{9D8B030D-6E8A-4147-A177-3AD203B41FA5}">
                      <a16:colId xmlns:a16="http://schemas.microsoft.com/office/drawing/2014/main" val="506759828"/>
                    </a:ext>
                  </a:extLst>
                </a:gridCol>
                <a:gridCol w="2962846">
                  <a:extLst>
                    <a:ext uri="{9D8B030D-6E8A-4147-A177-3AD203B41FA5}">
                      <a16:colId xmlns:a16="http://schemas.microsoft.com/office/drawing/2014/main" val="109497280"/>
                    </a:ext>
                  </a:extLst>
                </a:gridCol>
              </a:tblGrid>
              <a:tr h="161672">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+33</a:t>
                      </a:r>
                    </a:p>
                  </a:txBody>
                  <a:tcPr marL="92354" marR="92354"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EE4D0"/>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+71</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+66</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tc>
                  <a:txBody>
                    <a:bodyPr/>
                    <a:lstStyle/>
                    <a:p>
                      <a:pPr algn="ctr">
                        <a:lnSpc>
                          <a:spcPct val="70000"/>
                        </a:lnSpc>
                      </a:pPr>
                      <a:r>
                        <a:rPr kumimoji="0" lang="en-US" sz="1800" b="0" i="0" u="none" strike="noStrike" kern="1200" cap="none" spc="0" normalizeH="0" baseline="0" noProof="0" dirty="0">
                          <a:ln>
                            <a:noFill/>
                          </a:ln>
                          <a:solidFill>
                            <a:srgbClr val="306F81"/>
                          </a:solidFill>
                          <a:effectLst/>
                          <a:uLnTx/>
                          <a:uFillTx/>
                          <a:latin typeface="Calibri" panose="020F0502020204030204"/>
                          <a:ea typeface="+mn-ea"/>
                          <a:cs typeface="+mn-cs"/>
                        </a:rPr>
                        <a:t>+82</a:t>
                      </a:r>
                    </a:p>
                  </a:txBody>
                  <a:tcPr marL="92354" marR="9235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07627"/>
                      </a:solidFill>
                      <a:prstDash val="solid"/>
                      <a:round/>
                      <a:headEnd type="none" w="med" len="med"/>
                      <a:tailEnd type="none" w="med" len="med"/>
                    </a:lnT>
                    <a:lnB w="12700" cap="flat" cmpd="sng" algn="ctr">
                      <a:solidFill>
                        <a:srgbClr val="A07627"/>
                      </a:solidFill>
                      <a:prstDash val="solid"/>
                      <a:round/>
                      <a:headEnd type="none" w="med" len="med"/>
                      <a:tailEnd type="none" w="med" len="med"/>
                    </a:lnB>
                    <a:lnTlToBr w="12700" cmpd="sng">
                      <a:noFill/>
                      <a:prstDash val="solid"/>
                    </a:lnTlToBr>
                    <a:lnBlToTr w="12700" cmpd="sng">
                      <a:noFill/>
                      <a:prstDash val="solid"/>
                    </a:lnBlToTr>
                    <a:solidFill>
                      <a:srgbClr val="EDE4CF"/>
                    </a:solidFill>
                  </a:tcPr>
                </a:tc>
                <a:extLst>
                  <a:ext uri="{0D108BD9-81ED-4DB2-BD59-A6C34878D82A}">
                    <a16:rowId xmlns:a16="http://schemas.microsoft.com/office/drawing/2014/main" val="10000"/>
                  </a:ext>
                </a:extLst>
              </a:tr>
            </a:tbl>
          </a:graphicData>
        </a:graphic>
      </p:graphicFrame>
      <p:sp>
        <p:nvSpPr>
          <p:cNvPr id="8" name="Subtitle 3">
            <a:extLst>
              <a:ext uri="{FF2B5EF4-FFF2-40B4-BE49-F238E27FC236}">
                <a16:creationId xmlns:a16="http://schemas.microsoft.com/office/drawing/2014/main" id="{F7EB3F71-0114-ED4C-9894-C5A02F004D16}"/>
              </a:ext>
            </a:extLst>
          </p:cNvPr>
          <p:cNvSpPr txBox="1">
            <a:spLocks/>
          </p:cNvSpPr>
          <p:nvPr/>
        </p:nvSpPr>
        <p:spPr>
          <a:xfrm>
            <a:off x="1703803" y="1417621"/>
            <a:ext cx="8784395" cy="441255"/>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dirty="0">
                <a:solidFill>
                  <a:srgbClr val="B2822F"/>
                </a:solidFill>
                <a:latin typeface="Calibri" panose="020F0502020204030204"/>
                <a:cs typeface="Calibri"/>
              </a:rPr>
              <a:t>Concern Over Violence In Minnesota By Gender/Age</a:t>
            </a:r>
          </a:p>
        </p:txBody>
      </p:sp>
      <p:sp>
        <p:nvSpPr>
          <p:cNvPr id="10" name="TextBox 9">
            <a:extLst>
              <a:ext uri="{FF2B5EF4-FFF2-40B4-BE49-F238E27FC236}">
                <a16:creationId xmlns:a16="http://schemas.microsoft.com/office/drawing/2014/main" id="{76072A13-EBB0-A84E-860D-42318787E14E}"/>
              </a:ext>
            </a:extLst>
          </p:cNvPr>
          <p:cNvSpPr txBox="1"/>
          <p:nvPr/>
        </p:nvSpPr>
        <p:spPr>
          <a:xfrm>
            <a:off x="520355" y="593537"/>
            <a:ext cx="11151291" cy="523220"/>
          </a:xfrm>
          <a:prstGeom prst="rect">
            <a:avLst/>
          </a:prstGeom>
          <a:noFill/>
        </p:spPr>
        <p:txBody>
          <a:bodyPr wrap="square" rtlCol="0">
            <a:spAutoFit/>
          </a:bodyPr>
          <a:lstStyle/>
          <a:p>
            <a:pPr lvl="0" algn="ctr">
              <a:defRPr/>
            </a:pPr>
            <a:r>
              <a:rPr lang="en-US" sz="2800" b="1" dirty="0">
                <a:solidFill>
                  <a:srgbClr val="143845"/>
                </a:solidFill>
                <a:latin typeface="Calibri" panose="020F0502020204030204" pitchFamily="34" charset="0"/>
                <a:cs typeface="Calibri" panose="020F0502020204030204" pitchFamily="34" charset="0"/>
              </a:rPr>
              <a:t>Concern among women over 55 is very high. </a:t>
            </a:r>
          </a:p>
        </p:txBody>
      </p:sp>
    </p:spTree>
    <p:extLst>
      <p:ext uri="{BB962C8B-B14F-4D97-AF65-F5344CB8AC3E}">
        <p14:creationId xmlns:p14="http://schemas.microsoft.com/office/powerpoint/2010/main" val="91739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A5F241-949D-B944-8AEB-31859E89FD66}"/>
              </a:ext>
            </a:extLst>
          </p:cNvPr>
          <p:cNvSpPr/>
          <p:nvPr/>
        </p:nvSpPr>
        <p:spPr>
          <a:xfrm flipH="1">
            <a:off x="792479" y="2068184"/>
            <a:ext cx="10607041" cy="1205367"/>
          </a:xfrm>
          <a:prstGeom prst="rect">
            <a:avLst/>
          </a:prstGeom>
          <a:solidFill>
            <a:srgbClr val="EDE5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2" name="Subtitle 3">
            <a:extLst>
              <a:ext uri="{FF2B5EF4-FFF2-40B4-BE49-F238E27FC236}">
                <a16:creationId xmlns:a16="http://schemas.microsoft.com/office/drawing/2014/main" id="{91EFDA0A-5A0C-3747-BE37-F9A2B510B40E}"/>
              </a:ext>
            </a:extLst>
          </p:cNvPr>
          <p:cNvSpPr txBox="1">
            <a:spLocks/>
          </p:cNvSpPr>
          <p:nvPr/>
        </p:nvSpPr>
        <p:spPr>
          <a:xfrm>
            <a:off x="1513555" y="1500927"/>
            <a:ext cx="9164889" cy="393590"/>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defRPr/>
            </a:pPr>
            <a:r>
              <a:rPr lang="en-US" sz="1600" dirty="0">
                <a:solidFill>
                  <a:srgbClr val="B2822F"/>
                </a:solidFill>
                <a:latin typeface="Calibri" panose="020F0502020204030204"/>
                <a:cs typeface="Calibri"/>
              </a:rPr>
              <a:t>“Thinking generally about crime here in Minnesota, what two or three types of crime concern you most?” </a:t>
            </a:r>
            <a:endParaRPr lang="en-US" sz="1600" b="1" dirty="0">
              <a:solidFill>
                <a:srgbClr val="B2822F"/>
              </a:solidFill>
              <a:latin typeface="Calibri" panose="020F0502020204030204"/>
              <a:cs typeface="Calibri"/>
            </a:endParaRPr>
          </a:p>
        </p:txBody>
      </p:sp>
      <p:sp>
        <p:nvSpPr>
          <p:cNvPr id="5" name="Title 4">
            <a:extLst>
              <a:ext uri="{FF2B5EF4-FFF2-40B4-BE49-F238E27FC236}">
                <a16:creationId xmlns:a16="http://schemas.microsoft.com/office/drawing/2014/main" id="{61CABD54-99A5-2442-BB03-E60138DA0E59}"/>
              </a:ext>
            </a:extLst>
          </p:cNvPr>
          <p:cNvSpPr txBox="1">
            <a:spLocks/>
          </p:cNvSpPr>
          <p:nvPr/>
        </p:nvSpPr>
        <p:spPr>
          <a:xfrm>
            <a:off x="496957" y="559262"/>
            <a:ext cx="11198087" cy="941665"/>
          </a:xfrm>
          <a:prstGeom prst="rect">
            <a:avLst/>
          </a:prstGeom>
        </p:spPr>
        <p:txBody>
          <a:bodyPr anchor="ctr"/>
          <a:lstStyle>
            <a:lvl1pPr algn="ctr"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Shootings are the top concern for Minnesotans by a large margin.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solidFill>
                  <a:srgbClr val="153945"/>
                </a:solidFill>
                <a:latin typeface="Calibri"/>
                <a:cs typeface="Calibri"/>
              </a:rPr>
              <a:t>Murder and hate crimes are also top concerns.</a:t>
            </a:r>
            <a:endParaRPr kumimoji="0" lang="en-US" sz="2800" b="1" i="0" u="none" strike="noStrike" kern="1200" cap="none" spc="0" normalizeH="0" baseline="0" noProof="0" dirty="0">
              <a:ln>
                <a:noFill/>
              </a:ln>
              <a:solidFill>
                <a:srgbClr val="153945"/>
              </a:solidFill>
              <a:effectLst/>
              <a:uLnTx/>
              <a:uFillTx/>
              <a:latin typeface="Calibri"/>
              <a:ea typeface="+mj-ea"/>
              <a:cs typeface="Calibri"/>
            </a:endParaRPr>
          </a:p>
        </p:txBody>
      </p:sp>
      <p:graphicFrame>
        <p:nvGraphicFramePr>
          <p:cNvPr id="6" name="Chart 5">
            <a:extLst>
              <a:ext uri="{FF2B5EF4-FFF2-40B4-BE49-F238E27FC236}">
                <a16:creationId xmlns:a16="http://schemas.microsoft.com/office/drawing/2014/main" id="{06AC530E-BAEE-6F4E-893C-4574384E8D60}"/>
              </a:ext>
            </a:extLst>
          </p:cNvPr>
          <p:cNvGraphicFramePr/>
          <p:nvPr>
            <p:extLst>
              <p:ext uri="{D42A27DB-BD31-4B8C-83A1-F6EECF244321}">
                <p14:modId xmlns:p14="http://schemas.microsoft.com/office/powerpoint/2010/main" val="3547065767"/>
              </p:ext>
            </p:extLst>
          </p:nvPr>
        </p:nvGraphicFramePr>
        <p:xfrm>
          <a:off x="4389120" y="1697722"/>
          <a:ext cx="6615598" cy="4862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92EF7671-7FF3-B64F-8501-834F13CED980}"/>
              </a:ext>
            </a:extLst>
          </p:cNvPr>
          <p:cNvGraphicFramePr>
            <a:graphicFrameLocks noGrp="1"/>
          </p:cNvGraphicFramePr>
          <p:nvPr>
            <p:extLst>
              <p:ext uri="{D42A27DB-BD31-4B8C-83A1-F6EECF244321}">
                <p14:modId xmlns:p14="http://schemas.microsoft.com/office/powerpoint/2010/main" val="2424217701"/>
              </p:ext>
            </p:extLst>
          </p:nvPr>
        </p:nvGraphicFramePr>
        <p:xfrm>
          <a:off x="1550131" y="2104760"/>
          <a:ext cx="3059973" cy="4418788"/>
        </p:xfrm>
        <a:graphic>
          <a:graphicData uri="http://schemas.openxmlformats.org/drawingml/2006/table">
            <a:tbl>
              <a:tblPr firstRow="1" bandRow="1"/>
              <a:tblGrid>
                <a:gridCol w="3059973">
                  <a:extLst>
                    <a:ext uri="{9D8B030D-6E8A-4147-A177-3AD203B41FA5}">
                      <a16:colId xmlns:a16="http://schemas.microsoft.com/office/drawing/2014/main" val="2248928636"/>
                    </a:ext>
                  </a:extLst>
                </a:gridCol>
              </a:tblGrid>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Shootings</a:t>
                      </a:r>
                    </a:p>
                  </a:txBody>
                  <a:tcPr marL="9525" marR="9525" marT="9525" marB="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792188"/>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Murder</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4812303"/>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Hate Crimes</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2487366"/>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Burglary And Break-ins</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900530"/>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Gang-related Violence</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4794515"/>
                  </a:ext>
                </a:extLst>
              </a:tr>
              <a:tr h="447866">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Robbery And Mugging</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3726578"/>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Car Theft And Carjacking</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6881917"/>
                  </a:ext>
                </a:extLst>
              </a:tr>
              <a:tr h="447866">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Aggravated Assault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137496"/>
                  </a:ext>
                </a:extLst>
              </a:tr>
              <a:tr h="375332">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Rape</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726344"/>
                  </a:ext>
                </a:extLst>
              </a:tr>
              <a:tr h="447866">
                <a:tc>
                  <a:txBody>
                    <a:bodyPr/>
                    <a:lstStyle/>
                    <a:p>
                      <a:pPr marL="91440" algn="r" fontAlgn="b"/>
                      <a:r>
                        <a:rPr lang="en-US" sz="1800" b="1" i="0" u="none" strike="noStrike" dirty="0">
                          <a:effectLst/>
                          <a:latin typeface="Calibri" panose="020F0502020204030204" pitchFamily="34" charset="0"/>
                          <a:cs typeface="Calibri" panose="020F0502020204030204" pitchFamily="34" charset="0"/>
                        </a:rPr>
                        <a:t>Larceny And Theft</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0269416"/>
                  </a:ext>
                </a:extLst>
              </a:tr>
              <a:tr h="447866">
                <a:tc>
                  <a:txBody>
                    <a:bodyPr/>
                    <a:lstStyle/>
                    <a:p>
                      <a:pPr marL="91440" algn="r" fontAlgn="b"/>
                      <a:r>
                        <a:rPr lang="en-US" sz="1800" b="0" i="0" u="none" strike="noStrike" dirty="0">
                          <a:effectLst/>
                          <a:latin typeface="Calibri" panose="020F0502020204030204" pitchFamily="34" charset="0"/>
                          <a:cs typeface="Calibri" panose="020F0502020204030204" pitchFamily="34" charset="0"/>
                        </a:rPr>
                        <a:t>Don’t Know/Refused</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9418206"/>
                  </a:ext>
                </a:extLst>
              </a:tr>
            </a:tbl>
          </a:graphicData>
        </a:graphic>
      </p:graphicFrame>
    </p:spTree>
    <p:extLst>
      <p:ext uri="{BB962C8B-B14F-4D97-AF65-F5344CB8AC3E}">
        <p14:creationId xmlns:p14="http://schemas.microsoft.com/office/powerpoint/2010/main" val="1440672659"/>
      </p:ext>
    </p:extLst>
  </p:cSld>
  <p:clrMapOvr>
    <a:masterClrMapping/>
  </p:clrMapOvr>
</p:sld>
</file>

<file path=ppt/theme/theme1.xml><?xml version="1.0" encoding="utf-8"?>
<a:theme xmlns:a="http://schemas.openxmlformats.org/drawingml/2006/main" name="3_Office Theme">
  <a:themeElements>
    <a:clrScheme name="Custom 4">
      <a:dk1>
        <a:srgbClr val="000000"/>
      </a:dk1>
      <a:lt1>
        <a:srgbClr val="FFFFFF"/>
      </a:lt1>
      <a:dk2>
        <a:srgbClr val="153845"/>
      </a:dk2>
      <a:lt2>
        <a:srgbClr val="E7E6E6"/>
      </a:lt2>
      <a:accent1>
        <a:srgbClr val="E7D480"/>
      </a:accent1>
      <a:accent2>
        <a:srgbClr val="4D6166"/>
      </a:accent2>
      <a:accent3>
        <a:srgbClr val="99B7BB"/>
      </a:accent3>
      <a:accent4>
        <a:srgbClr val="C1B339"/>
      </a:accent4>
      <a:accent5>
        <a:srgbClr val="D2D3D4"/>
      </a:accent5>
      <a:accent6>
        <a:srgbClr val="3F3F3F"/>
      </a:accent6>
      <a:hlink>
        <a:srgbClr val="7F7F7F"/>
      </a:hlink>
      <a:folHlink>
        <a:srgbClr val="BA40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1]  -  Read-Only" id="{157485C9-D170-C34B-88B5-D9EB3533DCE8}" vid="{6457EF41-B926-CA4E-88E5-6628BFE83E87}"/>
    </a:ext>
  </a:extLst>
</a:theme>
</file>

<file path=ppt/theme/theme2.xml><?xml version="1.0" encoding="utf-8"?>
<a:theme xmlns:a="http://schemas.openxmlformats.org/drawingml/2006/main" name="Office Theme">
  <a:themeElements>
    <a:clrScheme name="Custom 4">
      <a:dk1>
        <a:srgbClr val="000000"/>
      </a:dk1>
      <a:lt1>
        <a:srgbClr val="FFFFFF"/>
      </a:lt1>
      <a:dk2>
        <a:srgbClr val="153845"/>
      </a:dk2>
      <a:lt2>
        <a:srgbClr val="E7E6E6"/>
      </a:lt2>
      <a:accent1>
        <a:srgbClr val="E7D480"/>
      </a:accent1>
      <a:accent2>
        <a:srgbClr val="4D6166"/>
      </a:accent2>
      <a:accent3>
        <a:srgbClr val="99B7BB"/>
      </a:accent3>
      <a:accent4>
        <a:srgbClr val="C1B339"/>
      </a:accent4>
      <a:accent5>
        <a:srgbClr val="D2D3D4"/>
      </a:accent5>
      <a:accent6>
        <a:srgbClr val="3F3F3F"/>
      </a:accent6>
      <a:hlink>
        <a:srgbClr val="7F7F7F"/>
      </a:hlink>
      <a:folHlink>
        <a:srgbClr val="BA40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4">
    <a:dk1>
      <a:srgbClr val="000000"/>
    </a:dk1>
    <a:lt1>
      <a:srgbClr val="FFFFFF"/>
    </a:lt1>
    <a:dk2>
      <a:srgbClr val="1F497D"/>
    </a:dk2>
    <a:lt2>
      <a:srgbClr val="EEECE1"/>
    </a:lt2>
    <a:accent1>
      <a:srgbClr val="E8D682"/>
    </a:accent1>
    <a:accent2>
      <a:srgbClr val="153945"/>
    </a:accent2>
    <a:accent3>
      <a:srgbClr val="B04934"/>
    </a:accent3>
    <a:accent4>
      <a:srgbClr val="F5DC6B"/>
    </a:accent4>
    <a:accent5>
      <a:srgbClr val="296577"/>
    </a:accent5>
    <a:accent6>
      <a:srgbClr val="C8593F"/>
    </a:accent6>
    <a:hlink>
      <a:srgbClr val="E8D682"/>
    </a:hlink>
    <a:folHlink>
      <a:srgbClr val="E8D6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D41988E32F648A836266FD64E7758" ma:contentTypeVersion="10" ma:contentTypeDescription="Create a new document." ma:contentTypeScope="" ma:versionID="1b27e7ce6b58dda67b197c4b69f5f73f">
  <xsd:schema xmlns:xsd="http://www.w3.org/2001/XMLSchema" xmlns:xs="http://www.w3.org/2001/XMLSchema" xmlns:p="http://schemas.microsoft.com/office/2006/metadata/properties" xmlns:ns3="896f5d8d-2a0c-4695-bb91-954df2a26798" targetNamespace="http://schemas.microsoft.com/office/2006/metadata/properties" ma:root="true" ma:fieldsID="e88ca2677b17f99cd1a2414fe2fa9cf5" ns3:_="">
    <xsd:import namespace="896f5d8d-2a0c-4695-bb91-954df2a2679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6f5d8d-2a0c-4695-bb91-954df2a26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E76A80-8D56-414B-A21E-60EC106D3206}">
  <ds:schemaRefs>
    <ds:schemaRef ds:uri="http://schemas.microsoft.com/sharepoint/v3/contenttype/forms"/>
  </ds:schemaRefs>
</ds:datastoreItem>
</file>

<file path=customXml/itemProps2.xml><?xml version="1.0" encoding="utf-8"?>
<ds:datastoreItem xmlns:ds="http://schemas.openxmlformats.org/officeDocument/2006/customXml" ds:itemID="{9700A943-D9AF-4059-B7DD-578E3F1CD4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6f5d8d-2a0c-4695-bb91-954df2a26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DBF54A-EC51-40DC-B28B-ED59DED1B75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12745</TotalTime>
  <Words>2032</Words>
  <Application>Microsoft Macintosh PowerPoint</Application>
  <PresentationFormat>Widescreen</PresentationFormat>
  <Paragraphs>581</Paragraphs>
  <Slides>24</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Open Sans</vt:lpstr>
      <vt:lpstr>Open Sans Light</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Shull</dc:creator>
  <cp:lastModifiedBy>Bill Walsh</cp:lastModifiedBy>
  <cp:revision>472</cp:revision>
  <cp:lastPrinted>2021-06-11T15:56:19Z</cp:lastPrinted>
  <dcterms:created xsi:type="dcterms:W3CDTF">2020-05-04T15:53:19Z</dcterms:created>
  <dcterms:modified xsi:type="dcterms:W3CDTF">2021-06-16T20:17:42Z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0x010100646D41988E32F648A836266FD64E7758</vt:lpwstr>
  </property>
</Properties>
</file>